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8" r:id="rId2"/>
    <p:sldId id="259" r:id="rId3"/>
    <p:sldId id="352" r:id="rId4"/>
    <p:sldId id="260" r:id="rId5"/>
    <p:sldId id="353" r:id="rId6"/>
    <p:sldId id="282" r:id="rId7"/>
    <p:sldId id="351" r:id="rId8"/>
    <p:sldId id="354" r:id="rId9"/>
    <p:sldId id="261" r:id="rId10"/>
    <p:sldId id="355" r:id="rId11"/>
    <p:sldId id="356" r:id="rId12"/>
    <p:sldId id="262" r:id="rId13"/>
    <p:sldId id="263" r:id="rId14"/>
    <p:sldId id="298" r:id="rId15"/>
    <p:sldId id="267" r:id="rId16"/>
    <p:sldId id="357" r:id="rId17"/>
  </p:sldIdLst>
  <p:sldSz cx="9144000" cy="6858000" type="screen4x3"/>
  <p:notesSz cx="7102475" cy="102330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61457" autoAdjust="0"/>
  </p:normalViewPr>
  <p:slideViewPr>
    <p:cSldViewPr>
      <p:cViewPr varScale="1">
        <p:scale>
          <a:sx n="44" d="100"/>
          <a:sy n="44" d="100"/>
        </p:scale>
        <p:origin x="214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Student Overall Satisfaction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Sheet1!$A$36:$G$36</c:f>
              <c:strCache>
                <c:ptCount val="7"/>
                <c:pt idx="0">
                  <c:v>Extremely Satisfied</c:v>
                </c:pt>
                <c:pt idx="1">
                  <c:v>2</c:v>
                </c:pt>
                <c:pt idx="2">
                  <c:v>3</c:v>
                </c:pt>
                <c:pt idx="3">
                  <c:v>4</c:v>
                </c:pt>
                <c:pt idx="4">
                  <c:v>5</c:v>
                </c:pt>
                <c:pt idx="5">
                  <c:v>6</c:v>
                </c:pt>
                <c:pt idx="6">
                  <c:v>Extremely Dissatisfied</c:v>
                </c:pt>
              </c:strCache>
            </c:strRef>
          </c:cat>
          <c:val>
            <c:numRef>
              <c:f>Sheet1!$A$37:$G$37</c:f>
              <c:numCache>
                <c:formatCode>General</c:formatCode>
                <c:ptCount val="7"/>
                <c:pt idx="0">
                  <c:v>17</c:v>
                </c:pt>
                <c:pt idx="1">
                  <c:v>73</c:v>
                </c:pt>
                <c:pt idx="2">
                  <c:v>27</c:v>
                </c:pt>
                <c:pt idx="3">
                  <c:v>5</c:v>
                </c:pt>
                <c:pt idx="4">
                  <c:v>7</c:v>
                </c:pt>
                <c:pt idx="5">
                  <c:v>3</c:v>
                </c:pt>
                <c:pt idx="6">
                  <c:v>0</c:v>
                </c:pt>
              </c:numCache>
            </c:numRef>
          </c:val>
          <c:extLst>
            <c:ext xmlns:c16="http://schemas.microsoft.com/office/drawing/2014/chart" uri="{C3380CC4-5D6E-409C-BE32-E72D297353CC}">
              <c16:uniqueId val="{00000000-2523-4F4E-9A3E-648D442DBA2F}"/>
            </c:ext>
          </c:extLst>
        </c:ser>
        <c:dLbls>
          <c:showLegendKey val="0"/>
          <c:showVal val="0"/>
          <c:showCatName val="0"/>
          <c:showSerName val="0"/>
          <c:showPercent val="0"/>
          <c:showBubbleSize val="0"/>
        </c:dLbls>
        <c:gapWidth val="50"/>
        <c:overlap val="-27"/>
        <c:axId val="1743176079"/>
        <c:axId val="1740502239"/>
      </c:barChart>
      <c:catAx>
        <c:axId val="1743176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0502239"/>
        <c:crosses val="autoZero"/>
        <c:auto val="1"/>
        <c:lblAlgn val="ctr"/>
        <c:lblOffset val="100"/>
        <c:noMultiLvlLbl val="0"/>
      </c:catAx>
      <c:valAx>
        <c:axId val="174050223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31760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Student Self-perception of knowledge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Sheet1!$A$45:$J$45</c:f>
              <c:strCache>
                <c:ptCount val="10"/>
                <c:pt idx="0">
                  <c:v>No knowledge</c:v>
                </c:pt>
                <c:pt idx="1">
                  <c:v>2</c:v>
                </c:pt>
                <c:pt idx="2">
                  <c:v>3</c:v>
                </c:pt>
                <c:pt idx="3">
                  <c:v>4</c:v>
                </c:pt>
                <c:pt idx="4">
                  <c:v>5</c:v>
                </c:pt>
                <c:pt idx="5">
                  <c:v>6</c:v>
                </c:pt>
                <c:pt idx="6">
                  <c:v>7</c:v>
                </c:pt>
                <c:pt idx="7">
                  <c:v>8</c:v>
                </c:pt>
                <c:pt idx="8">
                  <c:v>9</c:v>
                </c:pt>
                <c:pt idx="9">
                  <c:v>High Knowledge</c:v>
                </c:pt>
              </c:strCache>
            </c:strRef>
          </c:cat>
          <c:val>
            <c:numRef>
              <c:f>Sheet1!$A$46:$J$46</c:f>
              <c:numCache>
                <c:formatCode>General</c:formatCode>
                <c:ptCount val="10"/>
                <c:pt idx="0">
                  <c:v>3</c:v>
                </c:pt>
                <c:pt idx="1">
                  <c:v>1</c:v>
                </c:pt>
                <c:pt idx="2">
                  <c:v>2</c:v>
                </c:pt>
                <c:pt idx="3">
                  <c:v>4</c:v>
                </c:pt>
                <c:pt idx="4">
                  <c:v>9</c:v>
                </c:pt>
                <c:pt idx="5">
                  <c:v>14</c:v>
                </c:pt>
                <c:pt idx="6">
                  <c:v>33</c:v>
                </c:pt>
                <c:pt idx="7">
                  <c:v>36</c:v>
                </c:pt>
                <c:pt idx="8">
                  <c:v>16</c:v>
                </c:pt>
                <c:pt idx="9">
                  <c:v>3</c:v>
                </c:pt>
              </c:numCache>
            </c:numRef>
          </c:val>
          <c:extLst>
            <c:ext xmlns:c16="http://schemas.microsoft.com/office/drawing/2014/chart" uri="{C3380CC4-5D6E-409C-BE32-E72D297353CC}">
              <c16:uniqueId val="{00000000-0ED5-4F21-A522-7218CF122D95}"/>
            </c:ext>
          </c:extLst>
        </c:ser>
        <c:dLbls>
          <c:showLegendKey val="0"/>
          <c:showVal val="0"/>
          <c:showCatName val="0"/>
          <c:showSerName val="0"/>
          <c:showPercent val="0"/>
          <c:showBubbleSize val="0"/>
        </c:dLbls>
        <c:gapWidth val="50"/>
        <c:overlap val="-27"/>
        <c:axId val="1668334591"/>
        <c:axId val="1681283311"/>
      </c:barChart>
      <c:catAx>
        <c:axId val="1668334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1283311"/>
        <c:crosses val="autoZero"/>
        <c:auto val="1"/>
        <c:lblAlgn val="ctr"/>
        <c:lblOffset val="100"/>
        <c:noMultiLvlLbl val="0"/>
      </c:catAx>
      <c:valAx>
        <c:axId val="168128331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83345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Available Resources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Sheet1!$A$115:$A$126</c:f>
              <c:strCache>
                <c:ptCount val="12"/>
                <c:pt idx="0">
                  <c:v>Library</c:v>
                </c:pt>
                <c:pt idx="1">
                  <c:v>Online library</c:v>
                </c:pt>
                <c:pt idx="2">
                  <c:v>Audio-visual material</c:v>
                </c:pt>
                <c:pt idx="3">
                  <c:v>Web-links</c:v>
                </c:pt>
                <c:pt idx="4">
                  <c:v>VLE</c:v>
                </c:pt>
                <c:pt idx="5">
                  <c:v>Supplementary lecture material</c:v>
                </c:pt>
                <c:pt idx="6">
                  <c:v>Online exam papers</c:v>
                </c:pt>
                <c:pt idx="7">
                  <c:v>Past theses</c:v>
                </c:pt>
                <c:pt idx="8">
                  <c:v>Specific technologies</c:v>
                </c:pt>
                <c:pt idx="9">
                  <c:v>SPSS</c:v>
                </c:pt>
                <c:pt idx="10">
                  <c:v>NVivo</c:v>
                </c:pt>
                <c:pt idx="11">
                  <c:v>R (stat programme)</c:v>
                </c:pt>
              </c:strCache>
            </c:strRef>
          </c:cat>
          <c:val>
            <c:numRef>
              <c:f>Sheet1!$B$115:$B$126</c:f>
              <c:numCache>
                <c:formatCode>General</c:formatCode>
                <c:ptCount val="12"/>
                <c:pt idx="0">
                  <c:v>29</c:v>
                </c:pt>
                <c:pt idx="1">
                  <c:v>30</c:v>
                </c:pt>
                <c:pt idx="2">
                  <c:v>26</c:v>
                </c:pt>
                <c:pt idx="3">
                  <c:v>30</c:v>
                </c:pt>
                <c:pt idx="4">
                  <c:v>31</c:v>
                </c:pt>
                <c:pt idx="5">
                  <c:v>25</c:v>
                </c:pt>
                <c:pt idx="6">
                  <c:v>18</c:v>
                </c:pt>
                <c:pt idx="7">
                  <c:v>15</c:v>
                </c:pt>
                <c:pt idx="8">
                  <c:v>30</c:v>
                </c:pt>
                <c:pt idx="9">
                  <c:v>31</c:v>
                </c:pt>
                <c:pt idx="10">
                  <c:v>18</c:v>
                </c:pt>
                <c:pt idx="11">
                  <c:v>7</c:v>
                </c:pt>
              </c:numCache>
            </c:numRef>
          </c:val>
          <c:extLst>
            <c:ext xmlns:c16="http://schemas.microsoft.com/office/drawing/2014/chart" uri="{C3380CC4-5D6E-409C-BE32-E72D297353CC}">
              <c16:uniqueId val="{00000000-852C-44E6-85DF-3363621A31ED}"/>
            </c:ext>
          </c:extLst>
        </c:ser>
        <c:dLbls>
          <c:showLegendKey val="0"/>
          <c:showVal val="0"/>
          <c:showCatName val="0"/>
          <c:showSerName val="0"/>
          <c:showPercent val="0"/>
          <c:showBubbleSize val="0"/>
        </c:dLbls>
        <c:gapWidth val="50"/>
        <c:overlap val="-27"/>
        <c:axId val="1813818655"/>
        <c:axId val="1732183023"/>
      </c:barChart>
      <c:catAx>
        <c:axId val="1813818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2183023"/>
        <c:crosses val="autoZero"/>
        <c:auto val="1"/>
        <c:lblAlgn val="ctr"/>
        <c:lblOffset val="100"/>
        <c:noMultiLvlLbl val="0"/>
      </c:catAx>
      <c:valAx>
        <c:axId val="173218302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3818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Types</a:t>
            </a:r>
            <a:r>
              <a:rPr lang="en-GB" baseline="0"/>
              <a:t> of assessment used</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Sheet1!$A$103:$A$109</c:f>
              <c:strCache>
                <c:ptCount val="7"/>
                <c:pt idx="0">
                  <c:v>Essays</c:v>
                </c:pt>
                <c:pt idx="1">
                  <c:v>Presentations</c:v>
                </c:pt>
                <c:pt idx="2">
                  <c:v>Research based projects</c:v>
                </c:pt>
                <c:pt idx="3">
                  <c:v>Open book quizzes</c:v>
                </c:pt>
                <c:pt idx="4">
                  <c:v>Exams (essays etc)</c:v>
                </c:pt>
                <c:pt idx="5">
                  <c:v>Exams (multiple choice)</c:v>
                </c:pt>
                <c:pt idx="6">
                  <c:v>Other</c:v>
                </c:pt>
              </c:strCache>
            </c:strRef>
          </c:cat>
          <c:val>
            <c:numRef>
              <c:f>Sheet1!$B$103:$B$109</c:f>
              <c:numCache>
                <c:formatCode>General</c:formatCode>
                <c:ptCount val="7"/>
                <c:pt idx="0">
                  <c:v>60.99290780141844</c:v>
                </c:pt>
                <c:pt idx="1">
                  <c:v>49.650349650349654</c:v>
                </c:pt>
                <c:pt idx="2">
                  <c:v>82.269503546099287</c:v>
                </c:pt>
                <c:pt idx="3">
                  <c:v>30.434782608695656</c:v>
                </c:pt>
                <c:pt idx="4">
                  <c:v>45</c:v>
                </c:pt>
                <c:pt idx="5">
                  <c:v>80.714285714285722</c:v>
                </c:pt>
                <c:pt idx="6">
                  <c:v>52.631578947368418</c:v>
                </c:pt>
              </c:numCache>
            </c:numRef>
          </c:val>
          <c:extLst>
            <c:ext xmlns:c16="http://schemas.microsoft.com/office/drawing/2014/chart" uri="{C3380CC4-5D6E-409C-BE32-E72D297353CC}">
              <c16:uniqueId val="{00000000-BBB1-47D5-827A-60D68595CF65}"/>
            </c:ext>
          </c:extLst>
        </c:ser>
        <c:dLbls>
          <c:showLegendKey val="0"/>
          <c:showVal val="0"/>
          <c:showCatName val="0"/>
          <c:showSerName val="0"/>
          <c:showPercent val="0"/>
          <c:showBubbleSize val="0"/>
        </c:dLbls>
        <c:gapWidth val="50"/>
        <c:overlap val="-27"/>
        <c:axId val="1770740383"/>
        <c:axId val="1496136847"/>
      </c:barChart>
      <c:catAx>
        <c:axId val="177074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6136847"/>
        <c:crosses val="autoZero"/>
        <c:auto val="1"/>
        <c:lblAlgn val="ctr"/>
        <c:lblOffset val="100"/>
        <c:noMultiLvlLbl val="0"/>
      </c:catAx>
      <c:valAx>
        <c:axId val="149613684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07403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Opinions on Ideal Class Size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Sheet1!$B$74</c:f>
              <c:strCache>
                <c:ptCount val="1"/>
                <c:pt idx="0">
                  <c:v>Students</c:v>
                </c:pt>
              </c:strCache>
            </c:strRef>
          </c:tx>
          <c:spPr>
            <a:solidFill>
              <a:schemeClr val="accent1"/>
            </a:solidFill>
            <a:ln>
              <a:noFill/>
            </a:ln>
            <a:effectLst/>
          </c:spPr>
          <c:invertIfNegative val="0"/>
          <c:errBars>
            <c:errBarType val="both"/>
            <c:errValType val="cust"/>
            <c:noEndCap val="0"/>
            <c:plus>
              <c:numRef>
                <c:f>Sheet1!$E$75:$E$78</c:f>
                <c:numCache>
                  <c:formatCode>General</c:formatCode>
                  <c:ptCount val="4"/>
                  <c:pt idx="0">
                    <c:v>4.7497270012945325</c:v>
                  </c:pt>
                  <c:pt idx="1">
                    <c:v>1.3334058954614241</c:v>
                  </c:pt>
                  <c:pt idx="2">
                    <c:v>0.8191101491643773</c:v>
                  </c:pt>
                  <c:pt idx="3">
                    <c:v>1.02973523043972</c:v>
                  </c:pt>
                </c:numCache>
              </c:numRef>
            </c:plus>
            <c:minus>
              <c:numRef>
                <c:f>Sheet1!$E$75:$E$78</c:f>
                <c:numCache>
                  <c:formatCode>General</c:formatCode>
                  <c:ptCount val="4"/>
                  <c:pt idx="0">
                    <c:v>4.7497270012945325</c:v>
                  </c:pt>
                  <c:pt idx="1">
                    <c:v>1.3334058954614241</c:v>
                  </c:pt>
                  <c:pt idx="2">
                    <c:v>0.8191101491643773</c:v>
                  </c:pt>
                  <c:pt idx="3">
                    <c:v>1.02973523043972</c:v>
                  </c:pt>
                </c:numCache>
              </c:numRef>
            </c:minus>
            <c:spPr>
              <a:noFill/>
              <a:ln w="9525" cap="flat" cmpd="sng" algn="ctr">
                <a:solidFill>
                  <a:schemeClr val="tx1">
                    <a:lumMod val="65000"/>
                    <a:lumOff val="35000"/>
                  </a:schemeClr>
                </a:solidFill>
                <a:round/>
              </a:ln>
              <a:effectLst/>
            </c:spPr>
          </c:errBars>
          <c:cat>
            <c:strRef>
              <c:f>Sheet1!$A$75:$A$78</c:f>
              <c:strCache>
                <c:ptCount val="4"/>
                <c:pt idx="0">
                  <c:v>Lectures</c:v>
                </c:pt>
                <c:pt idx="1">
                  <c:v>Seminars</c:v>
                </c:pt>
                <c:pt idx="2">
                  <c:v>Workshops</c:v>
                </c:pt>
                <c:pt idx="3">
                  <c:v>Computer-Sessions</c:v>
                </c:pt>
              </c:strCache>
            </c:strRef>
          </c:cat>
          <c:val>
            <c:numRef>
              <c:f>Sheet1!$B$75:$B$78</c:f>
              <c:numCache>
                <c:formatCode>General</c:formatCode>
                <c:ptCount val="4"/>
                <c:pt idx="0">
                  <c:v>78.400000000000006</c:v>
                </c:pt>
                <c:pt idx="1">
                  <c:v>19.22</c:v>
                </c:pt>
                <c:pt idx="2">
                  <c:v>19.579999999999998</c:v>
                </c:pt>
                <c:pt idx="3">
                  <c:v>21.42</c:v>
                </c:pt>
              </c:numCache>
            </c:numRef>
          </c:val>
          <c:extLst>
            <c:ext xmlns:c16="http://schemas.microsoft.com/office/drawing/2014/chart" uri="{C3380CC4-5D6E-409C-BE32-E72D297353CC}">
              <c16:uniqueId val="{00000000-859B-4D65-9BCC-AE217B413A61}"/>
            </c:ext>
          </c:extLst>
        </c:ser>
        <c:ser>
          <c:idx val="1"/>
          <c:order val="1"/>
          <c:tx>
            <c:strRef>
              <c:f>Sheet1!$C$74</c:f>
              <c:strCache>
                <c:ptCount val="1"/>
                <c:pt idx="0">
                  <c:v>Staff</c:v>
                </c:pt>
              </c:strCache>
            </c:strRef>
          </c:tx>
          <c:spPr>
            <a:solidFill>
              <a:schemeClr val="accent2"/>
            </a:solidFill>
            <a:ln>
              <a:noFill/>
            </a:ln>
            <a:effectLst/>
          </c:spPr>
          <c:invertIfNegative val="0"/>
          <c:errBars>
            <c:errBarType val="both"/>
            <c:errValType val="cust"/>
            <c:noEndCap val="0"/>
            <c:plus>
              <c:numRef>
                <c:f>Sheet1!$F$75:$F$78</c:f>
                <c:numCache>
                  <c:formatCode>General</c:formatCode>
                  <c:ptCount val="4"/>
                  <c:pt idx="0">
                    <c:v>17.391666666666666</c:v>
                  </c:pt>
                  <c:pt idx="1">
                    <c:v>0.98714016952290728</c:v>
                  </c:pt>
                  <c:pt idx="2">
                    <c:v>1.57</c:v>
                  </c:pt>
                  <c:pt idx="3">
                    <c:v>1.3891385396543214</c:v>
                  </c:pt>
                </c:numCache>
              </c:numRef>
            </c:plus>
            <c:minus>
              <c:numRef>
                <c:f>Sheet1!$F$75:$F$78</c:f>
                <c:numCache>
                  <c:formatCode>General</c:formatCode>
                  <c:ptCount val="4"/>
                  <c:pt idx="0">
                    <c:v>17.391666666666666</c:v>
                  </c:pt>
                  <c:pt idx="1">
                    <c:v>0.98714016952290728</c:v>
                  </c:pt>
                  <c:pt idx="2">
                    <c:v>1.57</c:v>
                  </c:pt>
                  <c:pt idx="3">
                    <c:v>1.3891385396543214</c:v>
                  </c:pt>
                </c:numCache>
              </c:numRef>
            </c:minus>
            <c:spPr>
              <a:noFill/>
              <a:ln w="9525" cap="flat" cmpd="sng" algn="ctr">
                <a:solidFill>
                  <a:schemeClr val="tx1">
                    <a:lumMod val="65000"/>
                    <a:lumOff val="35000"/>
                  </a:schemeClr>
                </a:solidFill>
                <a:round/>
              </a:ln>
              <a:effectLst/>
            </c:spPr>
          </c:errBars>
          <c:cat>
            <c:strRef>
              <c:f>Sheet1!$A$75:$A$78</c:f>
              <c:strCache>
                <c:ptCount val="4"/>
                <c:pt idx="0">
                  <c:v>Lectures</c:v>
                </c:pt>
                <c:pt idx="1">
                  <c:v>Seminars</c:v>
                </c:pt>
                <c:pt idx="2">
                  <c:v>Workshops</c:v>
                </c:pt>
                <c:pt idx="3">
                  <c:v>Computer-Sessions</c:v>
                </c:pt>
              </c:strCache>
            </c:strRef>
          </c:cat>
          <c:val>
            <c:numRef>
              <c:f>Sheet1!$C$75:$C$78</c:f>
              <c:numCache>
                <c:formatCode>General</c:formatCode>
                <c:ptCount val="4"/>
                <c:pt idx="0">
                  <c:v>127.78</c:v>
                </c:pt>
                <c:pt idx="1">
                  <c:v>19.309999999999999</c:v>
                </c:pt>
                <c:pt idx="2">
                  <c:v>21.36</c:v>
                </c:pt>
                <c:pt idx="3">
                  <c:v>20.32</c:v>
                </c:pt>
              </c:numCache>
            </c:numRef>
          </c:val>
          <c:extLst>
            <c:ext xmlns:c16="http://schemas.microsoft.com/office/drawing/2014/chart" uri="{C3380CC4-5D6E-409C-BE32-E72D297353CC}">
              <c16:uniqueId val="{00000001-859B-4D65-9BCC-AE217B413A61}"/>
            </c:ext>
          </c:extLst>
        </c:ser>
        <c:dLbls>
          <c:showLegendKey val="0"/>
          <c:showVal val="0"/>
          <c:showCatName val="0"/>
          <c:showSerName val="0"/>
          <c:showPercent val="0"/>
          <c:showBubbleSize val="0"/>
        </c:dLbls>
        <c:gapWidth val="219"/>
        <c:overlap val="-27"/>
        <c:axId val="1736280047"/>
        <c:axId val="1487607471"/>
      </c:barChart>
      <c:catAx>
        <c:axId val="173628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7607471"/>
        <c:crosses val="autoZero"/>
        <c:auto val="1"/>
        <c:lblAlgn val="ctr"/>
        <c:lblOffset val="100"/>
        <c:noMultiLvlLbl val="0"/>
      </c:catAx>
      <c:valAx>
        <c:axId val="14876074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628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Does number of students affect learning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Sheet1!$B$60:$F$60</c:f>
              <c:strCache>
                <c:ptCount val="5"/>
                <c:pt idx="0">
                  <c:v>Lectures</c:v>
                </c:pt>
                <c:pt idx="1">
                  <c:v>Seminars</c:v>
                </c:pt>
                <c:pt idx="2">
                  <c:v>Workshops</c:v>
                </c:pt>
                <c:pt idx="3">
                  <c:v>Computer-sessions</c:v>
                </c:pt>
                <c:pt idx="4">
                  <c:v>Staff</c:v>
                </c:pt>
              </c:strCache>
            </c:strRef>
          </c:cat>
          <c:val>
            <c:numRef>
              <c:f>Sheet1!$B$61:$F$61</c:f>
              <c:numCache>
                <c:formatCode>General</c:formatCode>
                <c:ptCount val="5"/>
                <c:pt idx="0">
                  <c:v>29.310344827586203</c:v>
                </c:pt>
                <c:pt idx="1">
                  <c:v>27.705627705627705</c:v>
                </c:pt>
                <c:pt idx="2">
                  <c:v>26.086956521739129</c:v>
                </c:pt>
                <c:pt idx="3">
                  <c:v>28.695652173913043</c:v>
                </c:pt>
                <c:pt idx="4">
                  <c:v>80.487804878048792</c:v>
                </c:pt>
              </c:numCache>
            </c:numRef>
          </c:val>
          <c:extLst>
            <c:ext xmlns:c16="http://schemas.microsoft.com/office/drawing/2014/chart" uri="{C3380CC4-5D6E-409C-BE32-E72D297353CC}">
              <c16:uniqueId val="{00000000-71F1-4E45-87D4-4DEF11BD7A23}"/>
            </c:ext>
          </c:extLst>
        </c:ser>
        <c:dLbls>
          <c:showLegendKey val="0"/>
          <c:showVal val="0"/>
          <c:showCatName val="0"/>
          <c:showSerName val="0"/>
          <c:showPercent val="0"/>
          <c:showBubbleSize val="0"/>
        </c:dLbls>
        <c:gapWidth val="219"/>
        <c:overlap val="-27"/>
        <c:axId val="1744038639"/>
        <c:axId val="1742085023"/>
      </c:barChart>
      <c:catAx>
        <c:axId val="174403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2085023"/>
        <c:crosses val="autoZero"/>
        <c:auto val="1"/>
        <c:lblAlgn val="ctr"/>
        <c:lblOffset val="100"/>
        <c:noMultiLvlLbl val="0"/>
      </c:catAx>
      <c:valAx>
        <c:axId val="174208502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03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Importance of lecturer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Sheet1!$A$90:$G$90</c:f>
              <c:strCache>
                <c:ptCount val="7"/>
                <c:pt idx="0">
                  <c:v>Strongly Agree</c:v>
                </c:pt>
                <c:pt idx="1">
                  <c:v>2</c:v>
                </c:pt>
                <c:pt idx="2">
                  <c:v>3</c:v>
                </c:pt>
                <c:pt idx="3">
                  <c:v>4</c:v>
                </c:pt>
                <c:pt idx="4">
                  <c:v>5</c:v>
                </c:pt>
                <c:pt idx="5">
                  <c:v>6</c:v>
                </c:pt>
                <c:pt idx="6">
                  <c:v>Strongly Disagree</c:v>
                </c:pt>
              </c:strCache>
            </c:strRef>
          </c:cat>
          <c:val>
            <c:numRef>
              <c:f>Sheet1!$A$91:$G$91</c:f>
              <c:numCache>
                <c:formatCode>General</c:formatCode>
                <c:ptCount val="7"/>
                <c:pt idx="0">
                  <c:v>73</c:v>
                </c:pt>
                <c:pt idx="1">
                  <c:v>55</c:v>
                </c:pt>
                <c:pt idx="2">
                  <c:v>39</c:v>
                </c:pt>
                <c:pt idx="3">
                  <c:v>7</c:v>
                </c:pt>
                <c:pt idx="4">
                  <c:v>6</c:v>
                </c:pt>
                <c:pt idx="5">
                  <c:v>5</c:v>
                </c:pt>
                <c:pt idx="6">
                  <c:v>1</c:v>
                </c:pt>
              </c:numCache>
            </c:numRef>
          </c:val>
          <c:extLst>
            <c:ext xmlns:c16="http://schemas.microsoft.com/office/drawing/2014/chart" uri="{C3380CC4-5D6E-409C-BE32-E72D297353CC}">
              <c16:uniqueId val="{00000000-474A-4A8B-884E-77E4DF6CF51D}"/>
            </c:ext>
          </c:extLst>
        </c:ser>
        <c:dLbls>
          <c:showLegendKey val="0"/>
          <c:showVal val="0"/>
          <c:showCatName val="0"/>
          <c:showSerName val="0"/>
          <c:showPercent val="0"/>
          <c:showBubbleSize val="0"/>
        </c:dLbls>
        <c:gapWidth val="50"/>
        <c:overlap val="-27"/>
        <c:axId val="1760162751"/>
        <c:axId val="1740915231"/>
      </c:barChart>
      <c:catAx>
        <c:axId val="1760162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0915231"/>
        <c:crosses val="autoZero"/>
        <c:auto val="1"/>
        <c:lblAlgn val="ctr"/>
        <c:lblOffset val="100"/>
        <c:noMultiLvlLbl val="0"/>
      </c:catAx>
      <c:valAx>
        <c:axId val="174091523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0162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1" y="0"/>
            <a:ext cx="3077407" cy="512225"/>
          </a:xfrm>
          <a:prstGeom prst="rect">
            <a:avLst/>
          </a:prstGeom>
          <a:noFill/>
          <a:ln w="9525">
            <a:noFill/>
            <a:miter lim="800000"/>
            <a:headEnd/>
            <a:tailEnd/>
          </a:ln>
          <a:effectLst/>
        </p:spPr>
        <p:txBody>
          <a:bodyPr vert="horz" wrap="square" lIns="99050" tIns="49525" rIns="99050" bIns="49525" numCol="1" anchor="t" anchorCtr="0" compatLnSpc="1">
            <a:prstTxWarp prst="textNoShape">
              <a:avLst/>
            </a:prstTxWarp>
          </a:bodyPr>
          <a:lstStyle>
            <a:lvl1pPr defTabSz="991513" eaLnBrk="0" hangingPunct="0">
              <a:defRPr sz="1300"/>
            </a:lvl1pPr>
          </a:lstStyle>
          <a:p>
            <a:pPr>
              <a:defRPr/>
            </a:pPr>
            <a:endParaRPr lang="en-GB"/>
          </a:p>
        </p:txBody>
      </p:sp>
      <p:sp>
        <p:nvSpPr>
          <p:cNvPr id="164867" name="Rectangle 3"/>
          <p:cNvSpPr>
            <a:spLocks noGrp="1" noChangeArrowheads="1"/>
          </p:cNvSpPr>
          <p:nvPr>
            <p:ph type="dt" sz="quarter" idx="1"/>
          </p:nvPr>
        </p:nvSpPr>
        <p:spPr bwMode="auto">
          <a:xfrm>
            <a:off x="4023406" y="0"/>
            <a:ext cx="3077407" cy="512225"/>
          </a:xfrm>
          <a:prstGeom prst="rect">
            <a:avLst/>
          </a:prstGeom>
          <a:noFill/>
          <a:ln w="9525">
            <a:noFill/>
            <a:miter lim="800000"/>
            <a:headEnd/>
            <a:tailEnd/>
          </a:ln>
          <a:effectLst/>
        </p:spPr>
        <p:txBody>
          <a:bodyPr vert="horz" wrap="square" lIns="99050" tIns="49525" rIns="99050" bIns="49525" numCol="1" anchor="t" anchorCtr="0" compatLnSpc="1">
            <a:prstTxWarp prst="textNoShape">
              <a:avLst/>
            </a:prstTxWarp>
          </a:bodyPr>
          <a:lstStyle>
            <a:lvl1pPr algn="r" defTabSz="991513" eaLnBrk="0" hangingPunct="0">
              <a:defRPr sz="1300"/>
            </a:lvl1pPr>
          </a:lstStyle>
          <a:p>
            <a:pPr>
              <a:defRPr/>
            </a:pPr>
            <a:fld id="{59F0BE68-006B-47FB-B6CF-F4D0C48BF2B4}" type="datetimeFigureOut">
              <a:rPr lang="en-GB"/>
              <a:pPr>
                <a:defRPr/>
              </a:pPr>
              <a:t>02/03/2021</a:t>
            </a:fld>
            <a:endParaRPr lang="en-GB"/>
          </a:p>
        </p:txBody>
      </p:sp>
      <p:sp>
        <p:nvSpPr>
          <p:cNvPr id="164868" name="Rectangle 4"/>
          <p:cNvSpPr>
            <a:spLocks noGrp="1" noChangeArrowheads="1"/>
          </p:cNvSpPr>
          <p:nvPr>
            <p:ph type="ftr" sz="quarter" idx="2"/>
          </p:nvPr>
        </p:nvSpPr>
        <p:spPr bwMode="auto">
          <a:xfrm>
            <a:off x="1" y="9719165"/>
            <a:ext cx="3077407" cy="512223"/>
          </a:xfrm>
          <a:prstGeom prst="rect">
            <a:avLst/>
          </a:prstGeom>
          <a:noFill/>
          <a:ln w="9525">
            <a:noFill/>
            <a:miter lim="800000"/>
            <a:headEnd/>
            <a:tailEnd/>
          </a:ln>
          <a:effectLst/>
        </p:spPr>
        <p:txBody>
          <a:bodyPr vert="horz" wrap="square" lIns="99050" tIns="49525" rIns="99050" bIns="49525" numCol="1" anchor="b" anchorCtr="0" compatLnSpc="1">
            <a:prstTxWarp prst="textNoShape">
              <a:avLst/>
            </a:prstTxWarp>
          </a:bodyPr>
          <a:lstStyle>
            <a:lvl1pPr defTabSz="991513" eaLnBrk="0" hangingPunct="0">
              <a:defRPr sz="1300"/>
            </a:lvl1pPr>
          </a:lstStyle>
          <a:p>
            <a:pPr>
              <a:defRPr/>
            </a:pPr>
            <a:endParaRPr lang="en-GB"/>
          </a:p>
        </p:txBody>
      </p:sp>
      <p:sp>
        <p:nvSpPr>
          <p:cNvPr id="164869" name="Rectangle 5"/>
          <p:cNvSpPr>
            <a:spLocks noGrp="1" noChangeArrowheads="1"/>
          </p:cNvSpPr>
          <p:nvPr>
            <p:ph type="sldNum" sz="quarter" idx="3"/>
          </p:nvPr>
        </p:nvSpPr>
        <p:spPr bwMode="auto">
          <a:xfrm>
            <a:off x="4023406" y="9719165"/>
            <a:ext cx="3077407" cy="512223"/>
          </a:xfrm>
          <a:prstGeom prst="rect">
            <a:avLst/>
          </a:prstGeom>
          <a:noFill/>
          <a:ln w="9525">
            <a:noFill/>
            <a:miter lim="800000"/>
            <a:headEnd/>
            <a:tailEnd/>
          </a:ln>
          <a:effectLst/>
        </p:spPr>
        <p:txBody>
          <a:bodyPr vert="horz" wrap="square" lIns="99050" tIns="49525" rIns="99050" bIns="49525" numCol="1" anchor="b" anchorCtr="0" compatLnSpc="1">
            <a:prstTxWarp prst="textNoShape">
              <a:avLst/>
            </a:prstTxWarp>
          </a:bodyPr>
          <a:lstStyle>
            <a:lvl1pPr algn="r" defTabSz="991513" eaLnBrk="0" hangingPunct="0">
              <a:defRPr sz="1300"/>
            </a:lvl1pPr>
          </a:lstStyle>
          <a:p>
            <a:pPr>
              <a:defRPr/>
            </a:pPr>
            <a:fld id="{42F974EA-96A1-431B-8FEC-ADDD1893B6ED}"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77407" cy="512225"/>
          </a:xfrm>
          <a:prstGeom prst="rect">
            <a:avLst/>
          </a:prstGeom>
          <a:noFill/>
          <a:ln w="9525">
            <a:noFill/>
            <a:miter lim="800000"/>
            <a:headEnd/>
            <a:tailEnd/>
          </a:ln>
        </p:spPr>
        <p:txBody>
          <a:bodyPr vert="horz" wrap="square" lIns="99050" tIns="49525" rIns="99050" bIns="49525" numCol="1" anchor="t" anchorCtr="0" compatLnSpc="1">
            <a:prstTxWarp prst="textNoShape">
              <a:avLst/>
            </a:prstTxWarp>
          </a:bodyPr>
          <a:lstStyle>
            <a:lvl1pPr defTabSz="991513">
              <a:defRPr sz="1300"/>
            </a:lvl1pPr>
          </a:lstStyle>
          <a:p>
            <a:pPr>
              <a:defRPr/>
            </a:pPr>
            <a:endParaRPr lang="en-US"/>
          </a:p>
        </p:txBody>
      </p:sp>
      <p:sp>
        <p:nvSpPr>
          <p:cNvPr id="4099" name="Rectangle 3"/>
          <p:cNvSpPr>
            <a:spLocks noGrp="1" noChangeArrowheads="1"/>
          </p:cNvSpPr>
          <p:nvPr>
            <p:ph type="dt" idx="1"/>
          </p:nvPr>
        </p:nvSpPr>
        <p:spPr bwMode="auto">
          <a:xfrm>
            <a:off x="4023406" y="0"/>
            <a:ext cx="3077407" cy="512225"/>
          </a:xfrm>
          <a:prstGeom prst="rect">
            <a:avLst/>
          </a:prstGeom>
          <a:noFill/>
          <a:ln w="9525">
            <a:noFill/>
            <a:miter lim="800000"/>
            <a:headEnd/>
            <a:tailEnd/>
          </a:ln>
        </p:spPr>
        <p:txBody>
          <a:bodyPr vert="horz" wrap="square" lIns="99050" tIns="49525" rIns="99050" bIns="49525" numCol="1" anchor="t" anchorCtr="0" compatLnSpc="1">
            <a:prstTxWarp prst="textNoShape">
              <a:avLst/>
            </a:prstTxWarp>
          </a:bodyPr>
          <a:lstStyle>
            <a:lvl1pPr algn="r" defTabSz="991513">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992188" y="766763"/>
            <a:ext cx="5119687" cy="3838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9916" y="4860401"/>
            <a:ext cx="5682645" cy="4605106"/>
          </a:xfrm>
          <a:prstGeom prst="rect">
            <a:avLst/>
          </a:prstGeom>
          <a:noFill/>
          <a:ln w="9525">
            <a:noFill/>
            <a:miter lim="800000"/>
            <a:headEnd/>
            <a:tailEnd/>
          </a:ln>
        </p:spPr>
        <p:txBody>
          <a:bodyPr vert="horz" wrap="square" lIns="99050" tIns="49525" rIns="99050" bIns="4952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1" y="9719165"/>
            <a:ext cx="3077407" cy="512223"/>
          </a:xfrm>
          <a:prstGeom prst="rect">
            <a:avLst/>
          </a:prstGeom>
          <a:noFill/>
          <a:ln w="9525">
            <a:noFill/>
            <a:miter lim="800000"/>
            <a:headEnd/>
            <a:tailEnd/>
          </a:ln>
        </p:spPr>
        <p:txBody>
          <a:bodyPr vert="horz" wrap="square" lIns="99050" tIns="49525" rIns="99050" bIns="49525" numCol="1" anchor="b" anchorCtr="0" compatLnSpc="1">
            <a:prstTxWarp prst="textNoShape">
              <a:avLst/>
            </a:prstTxWarp>
          </a:bodyPr>
          <a:lstStyle>
            <a:lvl1pPr defTabSz="991513">
              <a:defRPr sz="1300"/>
            </a:lvl1pPr>
          </a:lstStyle>
          <a:p>
            <a:pPr>
              <a:defRPr/>
            </a:pPr>
            <a:endParaRPr lang="en-US"/>
          </a:p>
        </p:txBody>
      </p:sp>
      <p:sp>
        <p:nvSpPr>
          <p:cNvPr id="4103" name="Rectangle 7"/>
          <p:cNvSpPr>
            <a:spLocks noGrp="1" noChangeArrowheads="1"/>
          </p:cNvSpPr>
          <p:nvPr>
            <p:ph type="sldNum" sz="quarter" idx="5"/>
          </p:nvPr>
        </p:nvSpPr>
        <p:spPr bwMode="auto">
          <a:xfrm>
            <a:off x="4023406" y="9719165"/>
            <a:ext cx="3077407" cy="512223"/>
          </a:xfrm>
          <a:prstGeom prst="rect">
            <a:avLst/>
          </a:prstGeom>
          <a:noFill/>
          <a:ln w="9525">
            <a:noFill/>
            <a:miter lim="800000"/>
            <a:headEnd/>
            <a:tailEnd/>
          </a:ln>
        </p:spPr>
        <p:txBody>
          <a:bodyPr vert="horz" wrap="square" lIns="99050" tIns="49525" rIns="99050" bIns="49525" numCol="1" anchor="b" anchorCtr="0" compatLnSpc="1">
            <a:prstTxWarp prst="textNoShape">
              <a:avLst/>
            </a:prstTxWarp>
          </a:bodyPr>
          <a:lstStyle>
            <a:lvl1pPr algn="r" defTabSz="991513">
              <a:defRPr sz="1300"/>
            </a:lvl1pPr>
          </a:lstStyle>
          <a:p>
            <a:pPr>
              <a:defRPr/>
            </a:pPr>
            <a:fld id="{5B5C5C4C-F0E9-4712-B97E-DE6584807BF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F9632D6-E211-4CDC-9B06-5F2FB1972BC6}" type="slidenum">
              <a:rPr lang="en-GB" smtClean="0"/>
              <a:pPr/>
              <a:t>1</a:t>
            </a:fld>
            <a:endParaRPr lang="en-GB"/>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p:spPr>
        <p:txBody>
          <a:bodyPr/>
          <a:lstStyle/>
          <a:p>
            <a:pPr eaLnBrk="1" hangingPunct="1">
              <a:spcBef>
                <a:spcPct val="0"/>
              </a:spcBef>
            </a:pPr>
            <a:endParaRPr lang="en-US" dirty="0"/>
          </a:p>
        </p:txBody>
      </p:sp>
      <p:sp>
        <p:nvSpPr>
          <p:cNvPr id="30725" name="Slide Number Placeholder 3"/>
          <p:cNvSpPr txBox="1">
            <a:spLocks noGrp="1"/>
          </p:cNvSpPr>
          <p:nvPr/>
        </p:nvSpPr>
        <p:spPr bwMode="auto">
          <a:xfrm>
            <a:off x="4023406" y="9719165"/>
            <a:ext cx="3077407" cy="512223"/>
          </a:xfrm>
          <a:prstGeom prst="rect">
            <a:avLst/>
          </a:prstGeom>
          <a:noFill/>
          <a:ln w="9525">
            <a:noFill/>
            <a:miter lim="800000"/>
            <a:headEnd/>
            <a:tailEnd/>
          </a:ln>
        </p:spPr>
        <p:txBody>
          <a:bodyPr lIns="99050" tIns="49525" rIns="99050" bIns="49525" anchor="b"/>
          <a:lstStyle/>
          <a:p>
            <a:pPr algn="r" defTabSz="991513"/>
            <a:fld id="{4A7725E3-6CC0-4B0C-A874-C82B6AE64385}" type="slidenum">
              <a:rPr lang="en-GB" sz="1300"/>
              <a:pPr algn="r" defTabSz="991513"/>
              <a:t>1</a:t>
            </a:fld>
            <a:endParaRPr lang="en-GB"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66% found feedback useful</a:t>
            </a:r>
          </a:p>
        </p:txBody>
      </p:sp>
      <p:sp>
        <p:nvSpPr>
          <p:cNvPr id="4" name="Slide Number Placeholder 3"/>
          <p:cNvSpPr>
            <a:spLocks noGrp="1"/>
          </p:cNvSpPr>
          <p:nvPr>
            <p:ph type="sldNum" sz="quarter" idx="5"/>
          </p:nvPr>
        </p:nvSpPr>
        <p:spPr/>
        <p:txBody>
          <a:bodyPr/>
          <a:lstStyle/>
          <a:p>
            <a:pPr>
              <a:defRPr/>
            </a:pPr>
            <a:fld id="{5B5C5C4C-F0E9-4712-B97E-DE6584807BF8}" type="slidenum">
              <a:rPr lang="en-GB" smtClean="0"/>
              <a:pPr>
                <a:defRPr/>
              </a:pPr>
              <a:t>11</a:t>
            </a:fld>
            <a:endParaRPr lang="en-GB"/>
          </a:p>
        </p:txBody>
      </p:sp>
    </p:spTree>
    <p:extLst>
      <p:ext uri="{BB962C8B-B14F-4D97-AF65-F5344CB8AC3E}">
        <p14:creationId xmlns:p14="http://schemas.microsoft.com/office/powerpoint/2010/main" val="514937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data suggested most students felt supported by the </a:t>
            </a:r>
            <a:r>
              <a:rPr lang="en-GB" dirty="0" err="1"/>
              <a:t>lectur</a:t>
            </a:r>
            <a:endParaRPr lang="en-GB" dirty="0"/>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response to the question on how useful different teaching methods were (Q34), the ranking based on scaling all responses (see note below) indicated that high technology-based methods (1.63) were most useful, closely followed by problem-based (1.57) and then small group (1.55) sessions. The lowest scores were for flipped classroom (0.27) and low technology-based methods (0.47). Surprisingly, and in contradiction with some of the other responses, the third worst scoring method was “Hands On” (1.22).</a:t>
            </a:r>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There is a clear bias in the teaching of research methods towards the use of quantitative methods. The top areas covered in research methods (Q 48) were selecting methodology and techniques (joint 1</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200" dirty="0">
                <a:effectLst/>
                <a:latin typeface="Calibri" panose="020F0502020204030204" pitchFamily="34" charset="0"/>
                <a:ea typeface="Calibri" panose="020F0502020204030204" pitchFamily="34" charset="0"/>
                <a:cs typeface="Times New Roman" panose="02020603050405020304" pitchFamily="18" charset="0"/>
              </a:rPr>
              <a:t>), sampling methods (3</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GB" sz="1200" dirty="0">
                <a:effectLst/>
                <a:latin typeface="Calibri" panose="020F0502020204030204" pitchFamily="34" charset="0"/>
                <a:ea typeface="Calibri" panose="020F0502020204030204" pitchFamily="34" charset="0"/>
                <a:cs typeface="Times New Roman" panose="02020603050405020304" pitchFamily="18" charset="0"/>
              </a:rPr>
              <a:t>), Validity (joint 5</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reliability (8</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variability (9</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with only referencing (4</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report writing (7</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ethics (joint 5</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appearing in the top ten topics. The bottom three places were occupied by use of NVivo (42</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1200" dirty="0">
                <a:effectLst/>
                <a:latin typeface="Calibri" panose="020F0502020204030204" pitchFamily="34" charset="0"/>
                <a:ea typeface="Calibri" panose="020F0502020204030204" pitchFamily="34" charset="0"/>
                <a:cs typeface="Times New Roman" panose="02020603050405020304" pitchFamily="18" charset="0"/>
              </a:rPr>
              <a:t>), framework analysis (41</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narrative analysis (40</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There is a close correlation between these responses and the responses from staff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(rank correlation coefficient = 0.738, n=42, p&lt;.000). </a:t>
            </a:r>
            <a:r>
              <a:rPr lang="en-GB" sz="1200" dirty="0">
                <a:effectLst/>
                <a:latin typeface="Calibri" panose="020F0502020204030204" pitchFamily="34" charset="0"/>
                <a:ea typeface="Calibri" panose="020F0502020204030204" pitchFamily="34" charset="0"/>
                <a:cs typeface="Times New Roman" panose="02020603050405020304" pitchFamily="18" charset="0"/>
              </a:rPr>
              <a:t>The top ranked topics from the staff questionnaire (Staff Q26) were largely quantitative e.g. validity, reliability, measures of central tendency, variability, t-tests, ANOVA, use of SPSS, correlation, regression and parametric/non-parametric tests together with report writing and research methods techniques. The lowest ranked topics included the use of R (rank 42</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1200" dirty="0">
                <a:effectLst/>
                <a:latin typeface="Calibri" panose="020F0502020204030204" pitchFamily="34" charset="0"/>
                <a:ea typeface="Calibri" panose="020F0502020204030204" pitchFamily="34" charset="0"/>
                <a:cs typeface="Times New Roman" panose="02020603050405020304" pitchFamily="18" charset="0"/>
              </a:rPr>
              <a:t>; indicating the limited usage of this package across universities), framework analysis (41</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200" dirty="0">
                <a:effectLst/>
                <a:latin typeface="Calibri" panose="020F0502020204030204" pitchFamily="34" charset="0"/>
                <a:ea typeface="Calibri" panose="020F0502020204030204" pitchFamily="34" charset="0"/>
                <a:cs typeface="Times New Roman" panose="02020603050405020304" pitchFamily="18" charset="0"/>
              </a:rPr>
              <a:t>), use of NVivo (40</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narrative analysis (39</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It is interesting to note that 10 staff members did not know whether narrative analysis was covered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(see note on the survey at the end of the What Works section).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r>
              <a:rPr lang="en-GB" dirty="0"/>
              <a:t>Consistent with HEA report in 2014</a:t>
            </a:r>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a:solidFill>
                  <a:srgbClr val="222222"/>
                </a:solidFill>
                <a:effectLst/>
                <a:latin typeface="Arial" panose="020B0604020202020204" pitchFamily="34" charset="0"/>
              </a:rPr>
              <a:t>Conners, F. A., McCown, S. M., &amp; </a:t>
            </a:r>
            <a:r>
              <a:rPr lang="en-US" b="0" i="0" dirty="0" err="1">
                <a:solidFill>
                  <a:srgbClr val="222222"/>
                </a:solidFill>
                <a:effectLst/>
                <a:latin typeface="Arial" panose="020B0604020202020204" pitchFamily="34" charset="0"/>
              </a:rPr>
              <a:t>Roskos-Ewoldson</a:t>
            </a:r>
            <a:r>
              <a:rPr lang="en-US" b="0" i="0" dirty="0">
                <a:solidFill>
                  <a:srgbClr val="222222"/>
                </a:solidFill>
                <a:effectLst/>
                <a:latin typeface="Arial" panose="020B0604020202020204" pitchFamily="34" charset="0"/>
              </a:rPr>
              <a:t>, B. (1998). Unique challenges in teaching undergraduates statistics. </a:t>
            </a:r>
            <a:r>
              <a:rPr lang="en-US" b="0" i="1" dirty="0">
                <a:solidFill>
                  <a:srgbClr val="222222"/>
                </a:solidFill>
                <a:effectLst/>
                <a:latin typeface="Arial" panose="020B0604020202020204" pitchFamily="34" charset="0"/>
              </a:rPr>
              <a:t>Teaching of Psychology</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25</a:t>
            </a:r>
            <a:r>
              <a:rPr lang="en-US" b="0" i="0" dirty="0">
                <a:solidFill>
                  <a:srgbClr val="222222"/>
                </a:solidFill>
                <a:effectLst/>
                <a:latin typeface="Arial" panose="020B0604020202020204" pitchFamily="34" charset="0"/>
              </a:rPr>
              <a:t>(1), 40-42.</a:t>
            </a:r>
          </a:p>
          <a:p>
            <a:r>
              <a:rPr lang="en-US" b="0" i="0" dirty="0" err="1">
                <a:solidFill>
                  <a:srgbClr val="222222"/>
                </a:solidFill>
                <a:effectLst/>
                <a:latin typeface="Arial" panose="020B0604020202020204" pitchFamily="34" charset="0"/>
              </a:rPr>
              <a:t>Murtonen</a:t>
            </a:r>
            <a:r>
              <a:rPr lang="en-US" b="0" i="0" dirty="0">
                <a:solidFill>
                  <a:srgbClr val="222222"/>
                </a:solidFill>
                <a:effectLst/>
                <a:latin typeface="Arial" panose="020B0604020202020204" pitchFamily="34" charset="0"/>
              </a:rPr>
              <a:t>, M. (2005). University students' research orientations: Do negative attitudes exist toward quantitative methods?. </a:t>
            </a:r>
            <a:r>
              <a:rPr lang="en-US" b="0" i="1" dirty="0">
                <a:solidFill>
                  <a:srgbClr val="222222"/>
                </a:solidFill>
                <a:effectLst/>
                <a:latin typeface="Arial" panose="020B0604020202020204" pitchFamily="34" charset="0"/>
              </a:rPr>
              <a:t>Scandinavian Journal of educational research</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49</a:t>
            </a:r>
            <a:r>
              <a:rPr lang="en-US" b="0" i="0" dirty="0">
                <a:solidFill>
                  <a:srgbClr val="222222"/>
                </a:solidFill>
                <a:effectLst/>
                <a:latin typeface="Arial" panose="020B0604020202020204" pitchFamily="34" charset="0"/>
              </a:rPr>
              <a:t>(3), 263-280.</a:t>
            </a:r>
          </a:p>
          <a:p>
            <a:r>
              <a:rPr lang="en-US" b="0" i="0" dirty="0">
                <a:solidFill>
                  <a:srgbClr val="222222"/>
                </a:solidFill>
                <a:effectLst/>
                <a:latin typeface="Arial" panose="020B0604020202020204" pitchFamily="34" charset="0"/>
              </a:rPr>
              <a:t>Sizemore, O. J., &amp; Lewandowski Jr, G. W. (2009). Learning might not equal liking: Research methods course changes knowledge but not attitudes. </a:t>
            </a:r>
            <a:r>
              <a:rPr lang="en-US" b="0" i="1" dirty="0">
                <a:solidFill>
                  <a:srgbClr val="222222"/>
                </a:solidFill>
                <a:effectLst/>
                <a:latin typeface="Arial" panose="020B0604020202020204" pitchFamily="34" charset="0"/>
              </a:rPr>
              <a:t>Teaching of Psychology</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36</a:t>
            </a:r>
            <a:r>
              <a:rPr lang="en-US" b="0" i="0" dirty="0">
                <a:solidFill>
                  <a:srgbClr val="222222"/>
                </a:solidFill>
                <a:effectLst/>
                <a:latin typeface="Arial" panose="020B0604020202020204" pitchFamily="34" charset="0"/>
              </a:rPr>
              <a:t>(2), 90-95.</a:t>
            </a:r>
          </a:p>
          <a:p>
            <a:r>
              <a:rPr lang="en-US" b="0" i="0" dirty="0" err="1">
                <a:solidFill>
                  <a:srgbClr val="222222"/>
                </a:solidFill>
                <a:effectLst/>
                <a:latin typeface="Arial" panose="020B0604020202020204" pitchFamily="34" charset="0"/>
              </a:rPr>
              <a:t>Vittengl</a:t>
            </a:r>
            <a:r>
              <a:rPr lang="en-US" b="0" i="0" dirty="0">
                <a:solidFill>
                  <a:srgbClr val="222222"/>
                </a:solidFill>
                <a:effectLst/>
                <a:latin typeface="Arial" panose="020B0604020202020204" pitchFamily="34" charset="0"/>
              </a:rPr>
              <a:t>, J. R., </a:t>
            </a:r>
            <a:r>
              <a:rPr lang="en-US" b="0" i="0" dirty="0" err="1">
                <a:solidFill>
                  <a:srgbClr val="222222"/>
                </a:solidFill>
                <a:effectLst/>
                <a:latin typeface="Arial" panose="020B0604020202020204" pitchFamily="34" charset="0"/>
              </a:rPr>
              <a:t>Bosley</a:t>
            </a:r>
            <a:r>
              <a:rPr lang="en-US" b="0" i="0" dirty="0">
                <a:solidFill>
                  <a:srgbClr val="222222"/>
                </a:solidFill>
                <a:effectLst/>
                <a:latin typeface="Arial" panose="020B0604020202020204" pitchFamily="34" charset="0"/>
              </a:rPr>
              <a:t>, C. Y., Brescia, S. A., </a:t>
            </a:r>
            <a:r>
              <a:rPr lang="en-US" b="0" i="0" dirty="0" err="1">
                <a:solidFill>
                  <a:srgbClr val="222222"/>
                </a:solidFill>
                <a:effectLst/>
                <a:latin typeface="Arial" panose="020B0604020202020204" pitchFamily="34" charset="0"/>
              </a:rPr>
              <a:t>Eckardt</a:t>
            </a:r>
            <a:r>
              <a:rPr lang="en-US" b="0" i="0" dirty="0">
                <a:solidFill>
                  <a:srgbClr val="222222"/>
                </a:solidFill>
                <a:effectLst/>
                <a:latin typeface="Arial" panose="020B0604020202020204" pitchFamily="34" charset="0"/>
              </a:rPr>
              <a:t>, E. A., </a:t>
            </a:r>
            <a:r>
              <a:rPr lang="en-US" b="0" i="0" dirty="0" err="1">
                <a:solidFill>
                  <a:srgbClr val="222222"/>
                </a:solidFill>
                <a:effectLst/>
                <a:latin typeface="Arial" panose="020B0604020202020204" pitchFamily="34" charset="0"/>
              </a:rPr>
              <a:t>Neidig</a:t>
            </a:r>
            <a:r>
              <a:rPr lang="en-US" b="0" i="0" dirty="0">
                <a:solidFill>
                  <a:srgbClr val="222222"/>
                </a:solidFill>
                <a:effectLst/>
                <a:latin typeface="Arial" panose="020B0604020202020204" pitchFamily="34" charset="0"/>
              </a:rPr>
              <a:t>, J. M., </a:t>
            </a:r>
            <a:r>
              <a:rPr lang="en-US" b="0" i="0" dirty="0" err="1">
                <a:solidFill>
                  <a:srgbClr val="222222"/>
                </a:solidFill>
                <a:effectLst/>
                <a:latin typeface="Arial" panose="020B0604020202020204" pitchFamily="34" charset="0"/>
              </a:rPr>
              <a:t>Shelver</a:t>
            </a:r>
            <a:r>
              <a:rPr lang="en-US" b="0" i="0" dirty="0">
                <a:solidFill>
                  <a:srgbClr val="222222"/>
                </a:solidFill>
                <a:effectLst/>
                <a:latin typeface="Arial" panose="020B0604020202020204" pitchFamily="34" charset="0"/>
              </a:rPr>
              <a:t>, K. S., &amp; </a:t>
            </a:r>
            <a:r>
              <a:rPr lang="en-US" b="0" i="0" dirty="0" err="1">
                <a:solidFill>
                  <a:srgbClr val="222222"/>
                </a:solidFill>
                <a:effectLst/>
                <a:latin typeface="Arial" panose="020B0604020202020204" pitchFamily="34" charset="0"/>
              </a:rPr>
              <a:t>Sapenoff</a:t>
            </a:r>
            <a:r>
              <a:rPr lang="en-US" b="0" i="0" dirty="0">
                <a:solidFill>
                  <a:srgbClr val="222222"/>
                </a:solidFill>
                <a:effectLst/>
                <a:latin typeface="Arial" panose="020B0604020202020204" pitchFamily="34" charset="0"/>
              </a:rPr>
              <a:t>, L. A. (2004). Why are some undergraduates more (and others less) interested in psychological research?. </a:t>
            </a:r>
            <a:r>
              <a:rPr lang="en-US" b="0" i="1" dirty="0">
                <a:solidFill>
                  <a:srgbClr val="222222"/>
                </a:solidFill>
                <a:effectLst/>
                <a:latin typeface="Arial" panose="020B0604020202020204" pitchFamily="34" charset="0"/>
              </a:rPr>
              <a:t>Teaching of Psychology</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31</a:t>
            </a:r>
            <a:r>
              <a:rPr lang="en-US" b="0" i="0" dirty="0">
                <a:solidFill>
                  <a:srgbClr val="222222"/>
                </a:solidFill>
                <a:effectLst/>
                <a:latin typeface="Arial" panose="020B0604020202020204" pitchFamily="34" charset="0"/>
              </a:rPr>
              <a:t>(2), 91-97.</a:t>
            </a:r>
          </a:p>
          <a:p>
            <a:r>
              <a:rPr lang="en-US" b="0" i="0" dirty="0" err="1">
                <a:solidFill>
                  <a:srgbClr val="222222"/>
                </a:solidFill>
                <a:effectLst/>
                <a:latin typeface="Arial" panose="020B0604020202020204" pitchFamily="34" charset="0"/>
              </a:rPr>
              <a:t>Rottinghaus</a:t>
            </a:r>
            <a:r>
              <a:rPr lang="en-US" b="0" i="0" dirty="0">
                <a:solidFill>
                  <a:srgbClr val="222222"/>
                </a:solidFill>
                <a:effectLst/>
                <a:latin typeface="Arial" panose="020B0604020202020204" pitchFamily="34" charset="0"/>
              </a:rPr>
              <a:t>, P. J., </a:t>
            </a:r>
            <a:r>
              <a:rPr lang="en-US" b="0" i="0" dirty="0" err="1">
                <a:solidFill>
                  <a:srgbClr val="222222"/>
                </a:solidFill>
                <a:effectLst/>
                <a:latin typeface="Arial" panose="020B0604020202020204" pitchFamily="34" charset="0"/>
              </a:rPr>
              <a:t>Gaffey</a:t>
            </a:r>
            <a:r>
              <a:rPr lang="en-US" b="0" i="0" dirty="0">
                <a:solidFill>
                  <a:srgbClr val="222222"/>
                </a:solidFill>
                <a:effectLst/>
                <a:latin typeface="Arial" panose="020B0604020202020204" pitchFamily="34" charset="0"/>
              </a:rPr>
              <a:t>, A. R., </a:t>
            </a:r>
            <a:r>
              <a:rPr lang="en-US" b="0" i="0" dirty="0" err="1">
                <a:solidFill>
                  <a:srgbClr val="222222"/>
                </a:solidFill>
                <a:effectLst/>
                <a:latin typeface="Arial" panose="020B0604020202020204" pitchFamily="34" charset="0"/>
              </a:rPr>
              <a:t>Borgen</a:t>
            </a:r>
            <a:r>
              <a:rPr lang="en-US" b="0" i="0" dirty="0">
                <a:solidFill>
                  <a:srgbClr val="222222"/>
                </a:solidFill>
                <a:effectLst/>
                <a:latin typeface="Arial" panose="020B0604020202020204" pitchFamily="34" charset="0"/>
              </a:rPr>
              <a:t>, F. H., &amp; Ralston, C. A. (2006). Diverse Pathways of Psychology Majors: Vocational Interests, Self‐Efficacy, and Intentions. </a:t>
            </a:r>
            <a:r>
              <a:rPr lang="en-US" b="0" i="1" dirty="0">
                <a:solidFill>
                  <a:srgbClr val="222222"/>
                </a:solidFill>
                <a:effectLst/>
                <a:latin typeface="Arial" panose="020B0604020202020204" pitchFamily="34" charset="0"/>
              </a:rPr>
              <a:t>The Career Development Quarterly</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55</a:t>
            </a:r>
            <a:r>
              <a:rPr lang="en-US" b="0" i="0" dirty="0">
                <a:solidFill>
                  <a:srgbClr val="222222"/>
                </a:solidFill>
                <a:effectLst/>
                <a:latin typeface="Arial" panose="020B0604020202020204" pitchFamily="34" charset="0"/>
              </a:rPr>
              <a:t>(1), 85-93.</a:t>
            </a:r>
            <a:endParaRPr lang="en-GB" dirty="0"/>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Freeman, S., Eddy, S. L., McDonough, M., Smith, M. K., </a:t>
            </a:r>
            <a:r>
              <a:rPr lang="en-US" b="0" i="0" dirty="0" err="1">
                <a:solidFill>
                  <a:srgbClr val="222222"/>
                </a:solidFill>
                <a:effectLst/>
                <a:latin typeface="Arial" panose="020B0604020202020204" pitchFamily="34" charset="0"/>
              </a:rPr>
              <a:t>Okoroafor</a:t>
            </a:r>
            <a:r>
              <a:rPr lang="en-US" b="0" i="0" dirty="0">
                <a:solidFill>
                  <a:srgbClr val="222222"/>
                </a:solidFill>
                <a:effectLst/>
                <a:latin typeface="Arial" panose="020B0604020202020204" pitchFamily="34" charset="0"/>
              </a:rPr>
              <a:t>, N., </a:t>
            </a:r>
            <a:r>
              <a:rPr lang="en-US" b="0" i="0" dirty="0" err="1">
                <a:solidFill>
                  <a:srgbClr val="222222"/>
                </a:solidFill>
                <a:effectLst/>
                <a:latin typeface="Arial" panose="020B0604020202020204" pitchFamily="34" charset="0"/>
              </a:rPr>
              <a:t>Jordt</a:t>
            </a:r>
            <a:r>
              <a:rPr lang="en-US" b="0" i="0" dirty="0">
                <a:solidFill>
                  <a:srgbClr val="222222"/>
                </a:solidFill>
                <a:effectLst/>
                <a:latin typeface="Arial" panose="020B0604020202020204" pitchFamily="34" charset="0"/>
              </a:rPr>
              <a:t>, H., &amp; </a:t>
            </a:r>
            <a:r>
              <a:rPr lang="en-US" b="0" i="0" dirty="0" err="1">
                <a:solidFill>
                  <a:srgbClr val="222222"/>
                </a:solidFill>
                <a:effectLst/>
                <a:latin typeface="Arial" panose="020B0604020202020204" pitchFamily="34" charset="0"/>
              </a:rPr>
              <a:t>Wenderoth</a:t>
            </a:r>
            <a:r>
              <a:rPr lang="en-US" b="0" i="0" dirty="0">
                <a:solidFill>
                  <a:srgbClr val="222222"/>
                </a:solidFill>
                <a:effectLst/>
                <a:latin typeface="Arial" panose="020B0604020202020204" pitchFamily="34" charset="0"/>
              </a:rPr>
              <a:t>, M. P. (2014). Active learning increases student performance in science, engineering, and mathematics. </a:t>
            </a:r>
            <a:r>
              <a:rPr lang="en-US" b="0" i="1" dirty="0">
                <a:solidFill>
                  <a:srgbClr val="222222"/>
                </a:solidFill>
                <a:effectLst/>
                <a:latin typeface="Arial" panose="020B0604020202020204" pitchFamily="34" charset="0"/>
              </a:rPr>
              <a:t>Proceedings of the National Academy of Sciences</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111</a:t>
            </a:r>
            <a:r>
              <a:rPr lang="en-US" b="0" i="0" dirty="0">
                <a:solidFill>
                  <a:srgbClr val="222222"/>
                </a:solidFill>
                <a:effectLst/>
                <a:latin typeface="Arial" panose="020B0604020202020204" pitchFamily="34" charset="0"/>
              </a:rPr>
              <a:t>(23), 8410-8415.</a:t>
            </a:r>
          </a:p>
          <a:p>
            <a:r>
              <a:rPr lang="en-US" b="0" i="0" dirty="0">
                <a:solidFill>
                  <a:srgbClr val="222222"/>
                </a:solidFill>
                <a:effectLst/>
                <a:latin typeface="Arial" panose="020B0604020202020204" pitchFamily="34" charset="0"/>
              </a:rPr>
              <a:t>Elliott, L. J., Rice, S., </a:t>
            </a:r>
            <a:r>
              <a:rPr lang="en-US" b="0" i="0" dirty="0" err="1">
                <a:solidFill>
                  <a:srgbClr val="222222"/>
                </a:solidFill>
                <a:effectLst/>
                <a:latin typeface="Arial" panose="020B0604020202020204" pitchFamily="34" charset="0"/>
              </a:rPr>
              <a:t>Trafimow</a:t>
            </a:r>
            <a:r>
              <a:rPr lang="en-US" b="0" i="0" dirty="0">
                <a:solidFill>
                  <a:srgbClr val="222222"/>
                </a:solidFill>
                <a:effectLst/>
                <a:latin typeface="Arial" panose="020B0604020202020204" pitchFamily="34" charset="0"/>
              </a:rPr>
              <a:t>, D., </a:t>
            </a:r>
            <a:r>
              <a:rPr lang="en-US" b="0" i="0" dirty="0" err="1">
                <a:solidFill>
                  <a:srgbClr val="222222"/>
                </a:solidFill>
                <a:effectLst/>
                <a:latin typeface="Arial" panose="020B0604020202020204" pitchFamily="34" charset="0"/>
              </a:rPr>
              <a:t>Madson</a:t>
            </a:r>
            <a:r>
              <a:rPr lang="en-US" b="0" i="0" dirty="0">
                <a:solidFill>
                  <a:srgbClr val="222222"/>
                </a:solidFill>
                <a:effectLst/>
                <a:latin typeface="Arial" panose="020B0604020202020204" pitchFamily="34" charset="0"/>
              </a:rPr>
              <a:t>, L., &amp; </a:t>
            </a:r>
            <a:r>
              <a:rPr lang="en-US" b="0" i="0" dirty="0" err="1">
                <a:solidFill>
                  <a:srgbClr val="222222"/>
                </a:solidFill>
                <a:effectLst/>
                <a:latin typeface="Arial" panose="020B0604020202020204" pitchFamily="34" charset="0"/>
              </a:rPr>
              <a:t>Hipshur</a:t>
            </a:r>
            <a:r>
              <a:rPr lang="en-US" b="0" i="0" dirty="0">
                <a:solidFill>
                  <a:srgbClr val="222222"/>
                </a:solidFill>
                <a:effectLst/>
                <a:latin typeface="Arial" panose="020B0604020202020204" pitchFamily="34" charset="0"/>
              </a:rPr>
              <a:t>, M. F. (2010). Research participation versus classroom lecture: A comparison of student learning. </a:t>
            </a:r>
            <a:r>
              <a:rPr lang="en-US" b="0" i="1" dirty="0">
                <a:solidFill>
                  <a:srgbClr val="222222"/>
                </a:solidFill>
                <a:effectLst/>
                <a:latin typeface="Arial" panose="020B0604020202020204" pitchFamily="34" charset="0"/>
              </a:rPr>
              <a:t>Teaching of Psychology</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37</a:t>
            </a:r>
            <a:r>
              <a:rPr lang="en-US" b="0" i="0" dirty="0">
                <a:solidFill>
                  <a:srgbClr val="222222"/>
                </a:solidFill>
                <a:effectLst/>
                <a:latin typeface="Arial" panose="020B0604020202020204" pitchFamily="34" charset="0"/>
              </a:rPr>
              <a:t>(2), 129-131.</a:t>
            </a:r>
          </a:p>
          <a:p>
            <a:r>
              <a:rPr lang="en-US" b="0" i="0" dirty="0">
                <a:solidFill>
                  <a:srgbClr val="222222"/>
                </a:solidFill>
                <a:effectLst/>
                <a:latin typeface="Arial" panose="020B0604020202020204" pitchFamily="34" charset="0"/>
              </a:rPr>
              <a:t>Neumann, D. L., Neumann, M. M., &amp; Hood, M. (2010). The development and evaluation of a survey that makes use of student data to teach statistics. </a:t>
            </a:r>
            <a:r>
              <a:rPr lang="en-US" b="0" i="1" dirty="0">
                <a:solidFill>
                  <a:srgbClr val="222222"/>
                </a:solidFill>
                <a:effectLst/>
                <a:latin typeface="Arial" panose="020B0604020202020204" pitchFamily="34" charset="0"/>
              </a:rPr>
              <a:t>Journal of Statistics Education</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18</a:t>
            </a:r>
            <a:r>
              <a:rPr lang="en-US" b="0" i="0" dirty="0">
                <a:solidFill>
                  <a:srgbClr val="222222"/>
                </a:solidFill>
                <a:effectLst/>
                <a:latin typeface="Arial" panose="020B0604020202020204" pitchFamily="34" charset="0"/>
              </a:rPr>
              <a:t>(1).</a:t>
            </a:r>
          </a:p>
          <a:p>
            <a:r>
              <a:rPr lang="en-US" b="0" i="0" dirty="0">
                <a:solidFill>
                  <a:srgbClr val="222222"/>
                </a:solidFill>
                <a:effectLst/>
                <a:latin typeface="Arial" panose="020B0604020202020204" pitchFamily="34" charset="0"/>
              </a:rPr>
              <a:t>Neumann, D. L., Hood, M., &amp; Neumann, M. M. (2013). Using real-life data when teaching statistics: student perceptions of this strategy in an introductory statistics course. </a:t>
            </a:r>
            <a:r>
              <a:rPr lang="en-US" b="0" i="1" dirty="0">
                <a:solidFill>
                  <a:srgbClr val="222222"/>
                </a:solidFill>
                <a:effectLst/>
                <a:latin typeface="Arial" panose="020B0604020202020204" pitchFamily="34" charset="0"/>
              </a:rPr>
              <a:t>Statistics Education Research Journal</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12</a:t>
            </a:r>
            <a:r>
              <a:rPr lang="en-US" b="0" i="0" dirty="0">
                <a:solidFill>
                  <a:srgbClr val="222222"/>
                </a:solidFill>
                <a:effectLst/>
                <a:latin typeface="Arial" panose="020B0604020202020204" pitchFamily="34" charset="0"/>
              </a:rPr>
              <a:t>(2).</a:t>
            </a:r>
            <a:endParaRPr lang="en-GB" dirty="0"/>
          </a:p>
        </p:txBody>
      </p:sp>
      <p:sp>
        <p:nvSpPr>
          <p:cNvPr id="4" name="Slide Number Placeholder 3"/>
          <p:cNvSpPr>
            <a:spLocks noGrp="1"/>
          </p:cNvSpPr>
          <p:nvPr>
            <p:ph type="sldNum" sz="quarter" idx="5"/>
          </p:nvPr>
        </p:nvSpPr>
        <p:spPr/>
        <p:txBody>
          <a:bodyPr/>
          <a:lstStyle/>
          <a:p>
            <a:pPr>
              <a:defRPr/>
            </a:pPr>
            <a:fld id="{5B5C5C4C-F0E9-4712-B97E-DE6584807BF8}" type="slidenum">
              <a:rPr lang="en-GB" smtClean="0"/>
              <a:pPr>
                <a:defRPr/>
              </a:pPr>
              <a:t>3</a:t>
            </a:fld>
            <a:endParaRPr lang="en-GB"/>
          </a:p>
        </p:txBody>
      </p:sp>
    </p:spTree>
    <p:extLst>
      <p:ext uri="{BB962C8B-B14F-4D97-AF65-F5344CB8AC3E}">
        <p14:creationId xmlns:p14="http://schemas.microsoft.com/office/powerpoint/2010/main" val="2339607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https://www.amstat.org/asa/education/Guidelines-for-Assessment-and-Instruction-in-Statistics-Education-Reports.aspx</a:t>
            </a:r>
            <a:endParaRPr lang="en-GB" dirty="0"/>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https://www.advance-he.ac.uk/knowledge-hub/skills-mathematics-and-statistics-psychology-and-tackling-transition</a:t>
            </a:r>
            <a:endParaRPr lang="en-GB" dirty="0"/>
          </a:p>
        </p:txBody>
      </p:sp>
      <p:sp>
        <p:nvSpPr>
          <p:cNvPr id="4" name="Slide Number Placeholder 3"/>
          <p:cNvSpPr>
            <a:spLocks noGrp="1"/>
          </p:cNvSpPr>
          <p:nvPr>
            <p:ph type="sldNum" sz="quarter" idx="10"/>
          </p:nvPr>
        </p:nvSpPr>
        <p:spPr/>
        <p:txBody>
          <a:bodyPr/>
          <a:lstStyle/>
          <a:p>
            <a:pPr>
              <a:defRPr/>
            </a:pPr>
            <a:fld id="{5B5C5C4C-F0E9-4712-B97E-DE6584807BF8}" type="slidenum">
              <a:rPr lang="en-GB" smtClean="0"/>
              <a:pPr>
                <a:defRPr/>
              </a:pPr>
              <a:t>5</a:t>
            </a:fld>
            <a:endParaRPr lang="en-GB"/>
          </a:p>
        </p:txBody>
      </p:sp>
    </p:spTree>
    <p:extLst>
      <p:ext uri="{BB962C8B-B14F-4D97-AF65-F5344CB8AC3E}">
        <p14:creationId xmlns:p14="http://schemas.microsoft.com/office/powerpoint/2010/main" val="103654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lIns="99016" tIns="49509" rIns="99016" bIns="49509"/>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Firstly, one point that is worth noting is that although the student sample size is reasonable, it may not be representative of the whole target student population.  There is a very even mix between the new universities and Red brick (a total of 17 universities).  However, some universities dominate e.g. Sussex (93 respondents), Nottingham Trent (56) and Chester (37). Just these three universities represent almost 70% of the total sample. Not surprisingly, almost all respondents were full-time students.</a:t>
            </a:r>
          </a:p>
          <a:p>
            <a:endParaRPr lang="en-US" dirty="0"/>
          </a:p>
        </p:txBody>
      </p:sp>
      <p:sp>
        <p:nvSpPr>
          <p:cNvPr id="59396" name="Slide Number Placeholder 3"/>
          <p:cNvSpPr txBox="1">
            <a:spLocks noGrp="1"/>
          </p:cNvSpPr>
          <p:nvPr/>
        </p:nvSpPr>
        <p:spPr bwMode="auto">
          <a:xfrm>
            <a:off x="4022937" y="9718755"/>
            <a:ext cx="3077951" cy="512682"/>
          </a:xfrm>
          <a:prstGeom prst="rect">
            <a:avLst/>
          </a:prstGeom>
          <a:noFill/>
          <a:ln w="9525">
            <a:noFill/>
            <a:miter lim="800000"/>
            <a:headEnd/>
            <a:tailEnd/>
          </a:ln>
        </p:spPr>
        <p:txBody>
          <a:bodyPr lIns="99016" tIns="49509" rIns="99016" bIns="49509" anchor="b"/>
          <a:lstStyle/>
          <a:p>
            <a:pPr algn="r" defTabSz="912813"/>
            <a:fld id="{758EF1C9-830A-43B8-A955-4A9AE77889A6}" type="slidenum">
              <a:rPr lang="en-GB" sz="1300"/>
              <a:pPr algn="r" defTabSz="912813"/>
              <a:t>6</a:t>
            </a:fld>
            <a:endParaRPr lang="en-GB"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Extra sessions more common for stats than qual </a:t>
            </a:r>
            <a:r>
              <a:rPr lang="en-GB" dirty="0" err="1"/>
              <a:t>esp</a:t>
            </a:r>
            <a:r>
              <a:rPr lang="en-GB" dirty="0"/>
              <a:t> at level 4 (level 4 qual and RM sessions seem more focused on traditional sessions)</a:t>
            </a:r>
          </a:p>
          <a:p>
            <a:endParaRPr lang="en-GB" dirty="0"/>
          </a:p>
          <a:p>
            <a:r>
              <a:rPr lang="en-GB" dirty="0"/>
              <a:t>Video clips rated as really useful</a:t>
            </a:r>
          </a:p>
        </p:txBody>
      </p:sp>
      <p:sp>
        <p:nvSpPr>
          <p:cNvPr id="4" name="Slide Number Placeholder 3"/>
          <p:cNvSpPr>
            <a:spLocks noGrp="1"/>
          </p:cNvSpPr>
          <p:nvPr>
            <p:ph type="sldNum" sz="quarter" idx="5"/>
          </p:nvPr>
        </p:nvSpPr>
        <p:spPr/>
        <p:txBody>
          <a:bodyPr/>
          <a:lstStyle/>
          <a:p>
            <a:pPr>
              <a:defRPr/>
            </a:pPr>
            <a:fld id="{5B5C5C4C-F0E9-4712-B97E-DE6584807BF8}" type="slidenum">
              <a:rPr lang="en-GB" smtClean="0"/>
              <a:pPr>
                <a:defRPr/>
              </a:pPr>
              <a:t>7</a:t>
            </a:fld>
            <a:endParaRPr lang="en-GB"/>
          </a:p>
        </p:txBody>
      </p:sp>
    </p:spTree>
    <p:extLst>
      <p:ext uri="{BB962C8B-B14F-4D97-AF65-F5344CB8AC3E}">
        <p14:creationId xmlns:p14="http://schemas.microsoft.com/office/powerpoint/2010/main" val="4221944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66% of students surveyed prefer quantitative methods</a:t>
            </a:r>
          </a:p>
          <a:p>
            <a:endParaRPr lang="en-GB" dirty="0"/>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majority of students who responded had some previous experience of research methods (64%).</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pPr>
              <a:defRPr/>
            </a:pPr>
            <a:fld id="{5B5C5C4C-F0E9-4712-B97E-DE6584807BF8}" type="slidenum">
              <a:rPr lang="en-GB" smtClean="0"/>
              <a:pPr>
                <a:defRPr/>
              </a:pPr>
              <a:t>8</a:t>
            </a:fld>
            <a:endParaRPr lang="en-GB"/>
          </a:p>
        </p:txBody>
      </p:sp>
    </p:spTree>
    <p:extLst>
      <p:ext uri="{BB962C8B-B14F-4D97-AF65-F5344CB8AC3E}">
        <p14:creationId xmlns:p14="http://schemas.microsoft.com/office/powerpoint/2010/main" val="165366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true NSS style satisfaction</a:t>
            </a:r>
          </a:p>
        </p:txBody>
      </p:sp>
      <p:sp>
        <p:nvSpPr>
          <p:cNvPr id="4" name="Slide Number Placeholder 3"/>
          <p:cNvSpPr>
            <a:spLocks noGrp="1"/>
          </p:cNvSpPr>
          <p:nvPr>
            <p:ph type="sldNum" sz="quarter" idx="5"/>
          </p:nvPr>
        </p:nvSpPr>
        <p:spPr/>
        <p:txBody>
          <a:bodyPr/>
          <a:lstStyle/>
          <a:p>
            <a:pPr>
              <a:defRPr/>
            </a:pPr>
            <a:fld id="{5B5C5C4C-F0E9-4712-B97E-DE6584807BF8}" type="slidenum">
              <a:rPr lang="en-GB" smtClean="0"/>
              <a:pPr>
                <a:defRPr/>
              </a:pPr>
              <a:t>9</a:t>
            </a:fld>
            <a:endParaRPr lang="en-GB"/>
          </a:p>
        </p:txBody>
      </p:sp>
    </p:spTree>
    <p:extLst>
      <p:ext uri="{BB962C8B-B14F-4D97-AF65-F5344CB8AC3E}">
        <p14:creationId xmlns:p14="http://schemas.microsoft.com/office/powerpoint/2010/main" val="1101884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p>
          </p:txBody>
        </p:sp>
      </p:grpSp>
      <p:sp>
        <p:nvSpPr>
          <p:cNvPr id="8202" name="Rectangle 10"/>
          <p:cNvSpPr>
            <a:spLocks noGrp="1" noChangeArrowheads="1"/>
          </p:cNvSpPr>
          <p:nvPr>
            <p:ph type="ctrTitle" sz="quarter"/>
          </p:nvPr>
        </p:nvSpPr>
        <p:spPr>
          <a:xfrm>
            <a:off x="685800" y="1873250"/>
            <a:ext cx="7772400" cy="1555750"/>
          </a:xfrm>
        </p:spPr>
        <p:txBody>
          <a:bodyPr/>
          <a:lstStyle>
            <a:lvl1pPr>
              <a:defRPr sz="4800"/>
            </a:lvl1pPr>
          </a:lstStyle>
          <a:p>
            <a:r>
              <a:rPr lang="en-GB"/>
              <a:t>Click to edit Master title style</a:t>
            </a:r>
          </a:p>
        </p:txBody>
      </p:sp>
      <p:sp>
        <p:nvSpPr>
          <p:cNvPr id="820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GB"/>
          </a:p>
        </p:txBody>
      </p:sp>
      <p:sp>
        <p:nvSpPr>
          <p:cNvPr id="13" name="Rectangle 13"/>
          <p:cNvSpPr>
            <a:spLocks noGrp="1" noChangeArrowheads="1"/>
          </p:cNvSpPr>
          <p:nvPr>
            <p:ph type="ftr" sz="quarter" idx="11"/>
          </p:nvPr>
        </p:nvSpPr>
        <p:spPr/>
        <p:txBody>
          <a:bodyPr/>
          <a:lstStyle>
            <a:lvl1pPr>
              <a:defRPr/>
            </a:lvl1pPr>
          </a:lstStyle>
          <a:p>
            <a:pPr>
              <a:defRPr/>
            </a:pPr>
            <a:endParaRPr lang="en-GB"/>
          </a:p>
        </p:txBody>
      </p:sp>
      <p:sp>
        <p:nvSpPr>
          <p:cNvPr id="14" name="Rectangle 14"/>
          <p:cNvSpPr>
            <a:spLocks noGrp="1" noChangeArrowheads="1"/>
          </p:cNvSpPr>
          <p:nvPr>
            <p:ph type="sldNum" sz="quarter" idx="12"/>
          </p:nvPr>
        </p:nvSpPr>
        <p:spPr/>
        <p:txBody>
          <a:bodyPr/>
          <a:lstStyle>
            <a:lvl1pPr>
              <a:defRPr/>
            </a:lvl1pPr>
          </a:lstStyle>
          <a:p>
            <a:pPr>
              <a:defRPr/>
            </a:pPr>
            <a:fld id="{707D9E93-6AD1-4AC3-BBE1-E4B4D3FD677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GB"/>
          </a:p>
        </p:txBody>
      </p:sp>
      <p:sp>
        <p:nvSpPr>
          <p:cNvPr id="5" name="Rectangle 13"/>
          <p:cNvSpPr>
            <a:spLocks noGrp="1" noChangeArrowheads="1"/>
          </p:cNvSpPr>
          <p:nvPr>
            <p:ph type="ftr" sz="quarter" idx="11"/>
          </p:nvPr>
        </p:nvSpPr>
        <p:spPr>
          <a:ln/>
        </p:spPr>
        <p:txBody>
          <a:bodyPr/>
          <a:lstStyle>
            <a:lvl1pPr>
              <a:defRPr/>
            </a:lvl1pPr>
          </a:lstStyle>
          <a:p>
            <a:pPr>
              <a:defRPr/>
            </a:pPr>
            <a:endParaRPr lang="en-GB"/>
          </a:p>
        </p:txBody>
      </p:sp>
      <p:sp>
        <p:nvSpPr>
          <p:cNvPr id="6" name="Rectangle 14"/>
          <p:cNvSpPr>
            <a:spLocks noGrp="1" noChangeArrowheads="1"/>
          </p:cNvSpPr>
          <p:nvPr>
            <p:ph type="sldNum" sz="quarter" idx="12"/>
          </p:nvPr>
        </p:nvSpPr>
        <p:spPr>
          <a:ln/>
        </p:spPr>
        <p:txBody>
          <a:bodyPr/>
          <a:lstStyle>
            <a:lvl1pPr>
              <a:defRPr/>
            </a:lvl1pPr>
          </a:lstStyle>
          <a:p>
            <a:pPr>
              <a:defRPr/>
            </a:pPr>
            <a:fld id="{E7E94BDF-1D9F-46B2-BBDF-267AE978E04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GB"/>
          </a:p>
        </p:txBody>
      </p:sp>
      <p:sp>
        <p:nvSpPr>
          <p:cNvPr id="5" name="Rectangle 13"/>
          <p:cNvSpPr>
            <a:spLocks noGrp="1" noChangeArrowheads="1"/>
          </p:cNvSpPr>
          <p:nvPr>
            <p:ph type="ftr" sz="quarter" idx="11"/>
          </p:nvPr>
        </p:nvSpPr>
        <p:spPr>
          <a:ln/>
        </p:spPr>
        <p:txBody>
          <a:bodyPr/>
          <a:lstStyle>
            <a:lvl1pPr>
              <a:defRPr/>
            </a:lvl1pPr>
          </a:lstStyle>
          <a:p>
            <a:pPr>
              <a:defRPr/>
            </a:pPr>
            <a:endParaRPr lang="en-GB"/>
          </a:p>
        </p:txBody>
      </p:sp>
      <p:sp>
        <p:nvSpPr>
          <p:cNvPr id="6" name="Rectangle 14"/>
          <p:cNvSpPr>
            <a:spLocks noGrp="1" noChangeArrowheads="1"/>
          </p:cNvSpPr>
          <p:nvPr>
            <p:ph type="sldNum" sz="quarter" idx="12"/>
          </p:nvPr>
        </p:nvSpPr>
        <p:spPr>
          <a:ln/>
        </p:spPr>
        <p:txBody>
          <a:bodyPr/>
          <a:lstStyle>
            <a:lvl1pPr>
              <a:defRPr/>
            </a:lvl1pPr>
          </a:lstStyle>
          <a:p>
            <a:pPr>
              <a:defRPr/>
            </a:pPr>
            <a:fld id="{D5AABACD-097C-4CB8-8EAB-AA4A4C750C2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AE2C1AFA-0C38-4125-846E-8EAD064BCD3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8200" y="1600200"/>
            <a:ext cx="4038600" cy="4530725"/>
          </a:xfrm>
        </p:spPr>
        <p:txBody>
          <a:bodyPr/>
          <a:lstStyle/>
          <a:p>
            <a:pPr lvl="0"/>
            <a:endParaRPr lang="en-GB"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78E11CD5-CC07-4837-8F69-898358FFDC6B}"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A6AB13E0-58C9-48B3-8C53-380315F6065C}"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endParaRPr lang="en-GB"/>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GB"/>
          </a:p>
        </p:txBody>
      </p:sp>
      <p:sp>
        <p:nvSpPr>
          <p:cNvPr id="8" name="Rectangle 13"/>
          <p:cNvSpPr>
            <a:spLocks noGrp="1" noChangeArrowheads="1"/>
          </p:cNvSpPr>
          <p:nvPr>
            <p:ph type="ftr" sz="quarter" idx="11"/>
          </p:nvPr>
        </p:nvSpPr>
        <p:spPr>
          <a:ln/>
        </p:spPr>
        <p:txBody>
          <a:bodyPr/>
          <a:lstStyle>
            <a:lvl1pPr>
              <a:defRPr/>
            </a:lvl1pPr>
          </a:lstStyle>
          <a:p>
            <a:pPr>
              <a:defRPr/>
            </a:pPr>
            <a:endParaRPr lang="en-GB"/>
          </a:p>
        </p:txBody>
      </p:sp>
      <p:sp>
        <p:nvSpPr>
          <p:cNvPr id="9" name="Rectangle 14"/>
          <p:cNvSpPr>
            <a:spLocks noGrp="1" noChangeArrowheads="1"/>
          </p:cNvSpPr>
          <p:nvPr>
            <p:ph type="sldNum" sz="quarter" idx="12"/>
          </p:nvPr>
        </p:nvSpPr>
        <p:spPr>
          <a:ln/>
        </p:spPr>
        <p:txBody>
          <a:bodyPr/>
          <a:lstStyle>
            <a:lvl1pPr>
              <a:defRPr/>
            </a:lvl1pPr>
          </a:lstStyle>
          <a:p>
            <a:pPr>
              <a:defRPr/>
            </a:pPr>
            <a:fld id="{27F361CB-F8E5-4A61-9732-D619692B76A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GB"/>
          </a:p>
        </p:txBody>
      </p:sp>
      <p:sp>
        <p:nvSpPr>
          <p:cNvPr id="5" name="Rectangle 13"/>
          <p:cNvSpPr>
            <a:spLocks noGrp="1" noChangeArrowheads="1"/>
          </p:cNvSpPr>
          <p:nvPr>
            <p:ph type="ftr" sz="quarter" idx="11"/>
          </p:nvPr>
        </p:nvSpPr>
        <p:spPr>
          <a:ln/>
        </p:spPr>
        <p:txBody>
          <a:bodyPr/>
          <a:lstStyle>
            <a:lvl1pPr>
              <a:defRPr/>
            </a:lvl1pPr>
          </a:lstStyle>
          <a:p>
            <a:pPr>
              <a:defRPr/>
            </a:pPr>
            <a:endParaRPr lang="en-GB"/>
          </a:p>
        </p:txBody>
      </p:sp>
      <p:sp>
        <p:nvSpPr>
          <p:cNvPr id="6" name="Rectangle 14"/>
          <p:cNvSpPr>
            <a:spLocks noGrp="1" noChangeArrowheads="1"/>
          </p:cNvSpPr>
          <p:nvPr>
            <p:ph type="sldNum" sz="quarter" idx="12"/>
          </p:nvPr>
        </p:nvSpPr>
        <p:spPr>
          <a:ln/>
        </p:spPr>
        <p:txBody>
          <a:bodyPr/>
          <a:lstStyle>
            <a:lvl1pPr>
              <a:defRPr/>
            </a:lvl1pPr>
          </a:lstStyle>
          <a:p>
            <a:pPr>
              <a:defRPr/>
            </a:pPr>
            <a:fld id="{FE9296B4-0958-469B-9000-3E69873C726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GB"/>
          </a:p>
        </p:txBody>
      </p:sp>
      <p:sp>
        <p:nvSpPr>
          <p:cNvPr id="5" name="Rectangle 13"/>
          <p:cNvSpPr>
            <a:spLocks noGrp="1" noChangeArrowheads="1"/>
          </p:cNvSpPr>
          <p:nvPr>
            <p:ph type="ftr" sz="quarter" idx="11"/>
          </p:nvPr>
        </p:nvSpPr>
        <p:spPr>
          <a:ln/>
        </p:spPr>
        <p:txBody>
          <a:bodyPr/>
          <a:lstStyle>
            <a:lvl1pPr>
              <a:defRPr/>
            </a:lvl1pPr>
          </a:lstStyle>
          <a:p>
            <a:pPr>
              <a:defRPr/>
            </a:pPr>
            <a:endParaRPr lang="en-GB"/>
          </a:p>
        </p:txBody>
      </p:sp>
      <p:sp>
        <p:nvSpPr>
          <p:cNvPr id="6" name="Rectangle 14"/>
          <p:cNvSpPr>
            <a:spLocks noGrp="1" noChangeArrowheads="1"/>
          </p:cNvSpPr>
          <p:nvPr>
            <p:ph type="sldNum" sz="quarter" idx="12"/>
          </p:nvPr>
        </p:nvSpPr>
        <p:spPr>
          <a:ln/>
        </p:spPr>
        <p:txBody>
          <a:bodyPr/>
          <a:lstStyle>
            <a:lvl1pPr>
              <a:defRPr/>
            </a:lvl1pPr>
          </a:lstStyle>
          <a:p>
            <a:pPr>
              <a:defRPr/>
            </a:pPr>
            <a:fld id="{8D700EF3-B35E-47B3-A42B-190D30318D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9FF9376B-87C7-4010-8D7F-91C9BD83EC6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GB"/>
          </a:p>
        </p:txBody>
      </p:sp>
      <p:sp>
        <p:nvSpPr>
          <p:cNvPr id="8" name="Rectangle 13"/>
          <p:cNvSpPr>
            <a:spLocks noGrp="1" noChangeArrowheads="1"/>
          </p:cNvSpPr>
          <p:nvPr>
            <p:ph type="ftr" sz="quarter" idx="11"/>
          </p:nvPr>
        </p:nvSpPr>
        <p:spPr>
          <a:ln/>
        </p:spPr>
        <p:txBody>
          <a:bodyPr/>
          <a:lstStyle>
            <a:lvl1pPr>
              <a:defRPr/>
            </a:lvl1pPr>
          </a:lstStyle>
          <a:p>
            <a:pPr>
              <a:defRPr/>
            </a:pPr>
            <a:endParaRPr lang="en-GB"/>
          </a:p>
        </p:txBody>
      </p:sp>
      <p:sp>
        <p:nvSpPr>
          <p:cNvPr id="9" name="Rectangle 14"/>
          <p:cNvSpPr>
            <a:spLocks noGrp="1" noChangeArrowheads="1"/>
          </p:cNvSpPr>
          <p:nvPr>
            <p:ph type="sldNum" sz="quarter" idx="12"/>
          </p:nvPr>
        </p:nvSpPr>
        <p:spPr>
          <a:ln/>
        </p:spPr>
        <p:txBody>
          <a:bodyPr/>
          <a:lstStyle>
            <a:lvl1pPr>
              <a:defRPr/>
            </a:lvl1pPr>
          </a:lstStyle>
          <a:p>
            <a:pPr>
              <a:defRPr/>
            </a:pPr>
            <a:fld id="{4F5AF1EA-5DEB-46C7-AB3C-985684DA9AD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GB"/>
          </a:p>
        </p:txBody>
      </p:sp>
      <p:sp>
        <p:nvSpPr>
          <p:cNvPr id="4" name="Rectangle 13"/>
          <p:cNvSpPr>
            <a:spLocks noGrp="1" noChangeArrowheads="1"/>
          </p:cNvSpPr>
          <p:nvPr>
            <p:ph type="ftr" sz="quarter" idx="11"/>
          </p:nvPr>
        </p:nvSpPr>
        <p:spPr>
          <a:ln/>
        </p:spPr>
        <p:txBody>
          <a:bodyPr/>
          <a:lstStyle>
            <a:lvl1pPr>
              <a:defRPr/>
            </a:lvl1pPr>
          </a:lstStyle>
          <a:p>
            <a:pPr>
              <a:defRPr/>
            </a:pPr>
            <a:endParaRPr lang="en-GB"/>
          </a:p>
        </p:txBody>
      </p:sp>
      <p:sp>
        <p:nvSpPr>
          <p:cNvPr id="5" name="Rectangle 14"/>
          <p:cNvSpPr>
            <a:spLocks noGrp="1" noChangeArrowheads="1"/>
          </p:cNvSpPr>
          <p:nvPr>
            <p:ph type="sldNum" sz="quarter" idx="12"/>
          </p:nvPr>
        </p:nvSpPr>
        <p:spPr>
          <a:ln/>
        </p:spPr>
        <p:txBody>
          <a:bodyPr/>
          <a:lstStyle>
            <a:lvl1pPr>
              <a:defRPr/>
            </a:lvl1pPr>
          </a:lstStyle>
          <a:p>
            <a:pPr>
              <a:defRPr/>
            </a:pPr>
            <a:fld id="{3A908301-698C-4F73-964B-5C326A0C43E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GB"/>
          </a:p>
        </p:txBody>
      </p:sp>
      <p:sp>
        <p:nvSpPr>
          <p:cNvPr id="3" name="Rectangle 13"/>
          <p:cNvSpPr>
            <a:spLocks noGrp="1" noChangeArrowheads="1"/>
          </p:cNvSpPr>
          <p:nvPr>
            <p:ph type="ftr" sz="quarter" idx="11"/>
          </p:nvPr>
        </p:nvSpPr>
        <p:spPr>
          <a:ln/>
        </p:spPr>
        <p:txBody>
          <a:bodyPr/>
          <a:lstStyle>
            <a:lvl1pPr>
              <a:defRPr/>
            </a:lvl1pPr>
          </a:lstStyle>
          <a:p>
            <a:pPr>
              <a:defRPr/>
            </a:pPr>
            <a:endParaRPr lang="en-GB"/>
          </a:p>
        </p:txBody>
      </p:sp>
      <p:sp>
        <p:nvSpPr>
          <p:cNvPr id="4" name="Rectangle 14"/>
          <p:cNvSpPr>
            <a:spLocks noGrp="1" noChangeArrowheads="1"/>
          </p:cNvSpPr>
          <p:nvPr>
            <p:ph type="sldNum" sz="quarter" idx="12"/>
          </p:nvPr>
        </p:nvSpPr>
        <p:spPr>
          <a:ln/>
        </p:spPr>
        <p:txBody>
          <a:bodyPr/>
          <a:lstStyle>
            <a:lvl1pPr>
              <a:defRPr/>
            </a:lvl1pPr>
          </a:lstStyle>
          <a:p>
            <a:pPr>
              <a:defRPr/>
            </a:pPr>
            <a:fld id="{CA3F797F-1C44-4AC2-A2FF-A86179832DF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5B41637B-7D64-4F89-9933-8F4C73C1970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GB"/>
          </a:p>
        </p:txBody>
      </p:sp>
      <p:sp>
        <p:nvSpPr>
          <p:cNvPr id="6" name="Rectangle 13"/>
          <p:cNvSpPr>
            <a:spLocks noGrp="1" noChangeArrowheads="1"/>
          </p:cNvSpPr>
          <p:nvPr>
            <p:ph type="ftr" sz="quarter" idx="11"/>
          </p:nvPr>
        </p:nvSpPr>
        <p:spPr>
          <a:ln/>
        </p:spPr>
        <p:txBody>
          <a:bodyPr/>
          <a:lstStyle>
            <a:lvl1pPr>
              <a:defRPr/>
            </a:lvl1pPr>
          </a:lstStyle>
          <a:p>
            <a:pPr>
              <a:defRPr/>
            </a:pPr>
            <a:endParaRPr lang="en-GB"/>
          </a:p>
        </p:txBody>
      </p:sp>
      <p:sp>
        <p:nvSpPr>
          <p:cNvPr id="7" name="Rectangle 14"/>
          <p:cNvSpPr>
            <a:spLocks noGrp="1" noChangeArrowheads="1"/>
          </p:cNvSpPr>
          <p:nvPr>
            <p:ph type="sldNum" sz="quarter" idx="12"/>
          </p:nvPr>
        </p:nvSpPr>
        <p:spPr>
          <a:ln/>
        </p:spPr>
        <p:txBody>
          <a:bodyPr/>
          <a:lstStyle>
            <a:lvl1pPr>
              <a:defRPr/>
            </a:lvl1pPr>
          </a:lstStyle>
          <a:p>
            <a:pPr>
              <a:defRPr/>
            </a:pPr>
            <a:fld id="{F13B9161-104B-4588-BDB0-3F8C8835A11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717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717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p>
          </p:txBody>
        </p:sp>
        <p:sp>
          <p:nvSpPr>
            <p:cNvPr id="717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717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p>
          </p:txBody>
        </p:sp>
        <p:sp>
          <p:nvSpPr>
            <p:cNvPr id="71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p>
          </p:txBody>
        </p:sp>
        <p:sp>
          <p:nvSpPr>
            <p:cNvPr id="71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p>
          </p:txBody>
        </p:sp>
        <p:sp>
          <p:nvSpPr>
            <p:cNvPr id="71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p>
          </p:txBody>
        </p:sp>
      </p:grpSp>
      <p:sp>
        <p:nvSpPr>
          <p:cNvPr id="717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a:t>Click to edit Master title style</a:t>
            </a:r>
          </a:p>
        </p:txBody>
      </p:sp>
      <p:sp>
        <p:nvSpPr>
          <p:cNvPr id="717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18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en-GB"/>
          </a:p>
        </p:txBody>
      </p:sp>
      <p:sp>
        <p:nvSpPr>
          <p:cNvPr id="718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en-GB"/>
          </a:p>
        </p:txBody>
      </p:sp>
      <p:sp>
        <p:nvSpPr>
          <p:cNvPr id="718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E7F8EA40-28D5-48DE-9045-4351341A949A}"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44"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4.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57226"/>
            <a:ext cx="7772400" cy="1555750"/>
          </a:xfrm>
        </p:spPr>
        <p:txBody>
          <a:bodyPr/>
          <a:lstStyle/>
          <a:p>
            <a:pPr eaLnBrk="1" hangingPunct="1">
              <a:defRPr/>
            </a:pPr>
            <a:r>
              <a:rPr lang="en-US" sz="5400" dirty="0"/>
              <a:t>Exploring and evaluating best practice in teaching research methods</a:t>
            </a:r>
            <a:endParaRPr lang="en-GB" sz="5400" dirty="0"/>
          </a:p>
        </p:txBody>
      </p:sp>
      <p:sp>
        <p:nvSpPr>
          <p:cNvPr id="3" name="Subtitle 2"/>
          <p:cNvSpPr>
            <a:spLocks noGrp="1"/>
          </p:cNvSpPr>
          <p:nvPr>
            <p:ph type="subTitle" sz="quarter" idx="1"/>
          </p:nvPr>
        </p:nvSpPr>
        <p:spPr/>
        <p:txBody>
          <a:bodyPr/>
          <a:lstStyle/>
          <a:p>
            <a:r>
              <a:rPr lang="en-GB" dirty="0"/>
              <a:t>Peter Hills</a:t>
            </a:r>
          </a:p>
          <a:p>
            <a:r>
              <a:rPr lang="en-GB" dirty="0"/>
              <a:t>Bournemouth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BF07B-D3B5-4C1D-8095-4F8B1369D3AE}"/>
              </a:ext>
            </a:extLst>
          </p:cNvPr>
          <p:cNvSpPr>
            <a:spLocks noGrp="1"/>
          </p:cNvSpPr>
          <p:nvPr>
            <p:ph type="title"/>
          </p:nvPr>
        </p:nvSpPr>
        <p:spPr/>
        <p:txBody>
          <a:bodyPr/>
          <a:lstStyle/>
          <a:p>
            <a:r>
              <a:rPr lang="en-GB" dirty="0"/>
              <a:t>What works</a:t>
            </a:r>
          </a:p>
        </p:txBody>
      </p:sp>
      <p:pic>
        <p:nvPicPr>
          <p:cNvPr id="5" name="Picture 4">
            <a:extLst>
              <a:ext uri="{FF2B5EF4-FFF2-40B4-BE49-F238E27FC236}">
                <a16:creationId xmlns:a16="http://schemas.microsoft.com/office/drawing/2014/main" id="{2056A6A5-15A8-4885-9EDD-3219053C9D3D}"/>
              </a:ext>
            </a:extLst>
          </p:cNvPr>
          <p:cNvPicPr>
            <a:picLocks noChangeAspect="1"/>
          </p:cNvPicPr>
          <p:nvPr/>
        </p:nvPicPr>
        <p:blipFill>
          <a:blip r:embed="rId2"/>
          <a:stretch>
            <a:fillRect/>
          </a:stretch>
        </p:blipFill>
        <p:spPr>
          <a:xfrm>
            <a:off x="4640527" y="1270852"/>
            <a:ext cx="4584589" cy="2755631"/>
          </a:xfrm>
          <a:prstGeom prst="rect">
            <a:avLst/>
          </a:prstGeom>
        </p:spPr>
      </p:pic>
      <p:pic>
        <p:nvPicPr>
          <p:cNvPr id="7" name="Picture 6">
            <a:extLst>
              <a:ext uri="{FF2B5EF4-FFF2-40B4-BE49-F238E27FC236}">
                <a16:creationId xmlns:a16="http://schemas.microsoft.com/office/drawing/2014/main" id="{2A2DF9E6-89A1-41D7-B497-CF48A6DD2CCC}"/>
              </a:ext>
            </a:extLst>
          </p:cNvPr>
          <p:cNvPicPr/>
          <p:nvPr/>
        </p:nvPicPr>
        <p:blipFill>
          <a:blip r:embed="rId3">
            <a:extLst>
              <a:ext uri="{28A0092B-C50C-407E-A947-70E740481C1C}">
                <a14:useLocalDpi xmlns:a14="http://schemas.microsoft.com/office/drawing/2010/main" val="0"/>
              </a:ext>
            </a:extLst>
          </a:blip>
          <a:stretch>
            <a:fillRect/>
          </a:stretch>
        </p:blipFill>
        <p:spPr>
          <a:xfrm>
            <a:off x="-59828" y="1266268"/>
            <a:ext cx="4700355" cy="2882535"/>
          </a:xfrm>
          <a:prstGeom prst="rect">
            <a:avLst/>
          </a:prstGeom>
        </p:spPr>
      </p:pic>
      <p:pic>
        <p:nvPicPr>
          <p:cNvPr id="9" name="Picture 8">
            <a:extLst>
              <a:ext uri="{FF2B5EF4-FFF2-40B4-BE49-F238E27FC236}">
                <a16:creationId xmlns:a16="http://schemas.microsoft.com/office/drawing/2014/main" id="{EC248119-5DAA-4BC8-874B-CF979AAB0B86}"/>
              </a:ext>
            </a:extLst>
          </p:cNvPr>
          <p:cNvPicPr/>
          <p:nvPr/>
        </p:nvPicPr>
        <p:blipFill>
          <a:blip r:embed="rId4">
            <a:extLst>
              <a:ext uri="{28A0092B-C50C-407E-A947-70E740481C1C}">
                <a14:useLocalDpi xmlns:a14="http://schemas.microsoft.com/office/drawing/2010/main" val="0"/>
              </a:ext>
            </a:extLst>
          </a:blip>
          <a:stretch>
            <a:fillRect/>
          </a:stretch>
        </p:blipFill>
        <p:spPr>
          <a:xfrm>
            <a:off x="3059832" y="4026483"/>
            <a:ext cx="4572000" cy="2781392"/>
          </a:xfrm>
          <a:prstGeom prst="rect">
            <a:avLst/>
          </a:prstGeom>
        </p:spPr>
      </p:pic>
    </p:spTree>
    <p:extLst>
      <p:ext uri="{BB962C8B-B14F-4D97-AF65-F5344CB8AC3E}">
        <p14:creationId xmlns:p14="http://schemas.microsoft.com/office/powerpoint/2010/main" val="409002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055D-4221-4703-9119-E6269C197B01}"/>
              </a:ext>
            </a:extLst>
          </p:cNvPr>
          <p:cNvSpPr>
            <a:spLocks noGrp="1"/>
          </p:cNvSpPr>
          <p:nvPr>
            <p:ph type="title"/>
          </p:nvPr>
        </p:nvSpPr>
        <p:spPr/>
        <p:txBody>
          <a:bodyPr/>
          <a:lstStyle/>
          <a:p>
            <a:r>
              <a:rPr lang="en-GB" dirty="0"/>
              <a:t>What’s assessed</a:t>
            </a:r>
          </a:p>
        </p:txBody>
      </p:sp>
      <p:graphicFrame>
        <p:nvGraphicFramePr>
          <p:cNvPr id="4" name="Chart 3">
            <a:extLst>
              <a:ext uri="{FF2B5EF4-FFF2-40B4-BE49-F238E27FC236}">
                <a16:creationId xmlns:a16="http://schemas.microsoft.com/office/drawing/2014/main" id="{45CC853F-5E64-41CB-AC50-56A029774F37}"/>
              </a:ext>
            </a:extLst>
          </p:cNvPr>
          <p:cNvGraphicFramePr>
            <a:graphicFrameLocks/>
          </p:cNvGraphicFramePr>
          <p:nvPr>
            <p:extLst>
              <p:ext uri="{D42A27DB-BD31-4B8C-83A1-F6EECF244321}">
                <p14:modId xmlns:p14="http://schemas.microsoft.com/office/powerpoint/2010/main" val="2142790367"/>
              </p:ext>
            </p:extLst>
          </p:nvPr>
        </p:nvGraphicFramePr>
        <p:xfrm>
          <a:off x="-20319" y="1171670"/>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4E8A36F5-DEBB-4467-BE9F-B67AA8DF82DB}"/>
              </a:ext>
            </a:extLst>
          </p:cNvPr>
          <p:cNvPicPr/>
          <p:nvPr/>
        </p:nvPicPr>
        <p:blipFill>
          <a:blip r:embed="rId4">
            <a:extLst>
              <a:ext uri="{28A0092B-C50C-407E-A947-70E740481C1C}">
                <a14:useLocalDpi xmlns:a14="http://schemas.microsoft.com/office/drawing/2010/main" val="0"/>
              </a:ext>
            </a:extLst>
          </a:blip>
          <a:stretch>
            <a:fillRect/>
          </a:stretch>
        </p:blipFill>
        <p:spPr>
          <a:xfrm>
            <a:off x="4139952" y="1052736"/>
            <a:ext cx="5368925" cy="3519170"/>
          </a:xfrm>
          <a:prstGeom prst="rect">
            <a:avLst/>
          </a:prstGeom>
        </p:spPr>
      </p:pic>
    </p:spTree>
    <p:extLst>
      <p:ext uri="{BB962C8B-B14F-4D97-AF65-F5344CB8AC3E}">
        <p14:creationId xmlns:p14="http://schemas.microsoft.com/office/powerpoint/2010/main" val="84263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liked</a:t>
            </a:r>
          </a:p>
        </p:txBody>
      </p:sp>
      <p:graphicFrame>
        <p:nvGraphicFramePr>
          <p:cNvPr id="7" name="Chart 6">
            <a:extLst>
              <a:ext uri="{FF2B5EF4-FFF2-40B4-BE49-F238E27FC236}">
                <a16:creationId xmlns:a16="http://schemas.microsoft.com/office/drawing/2014/main" id="{658E6725-47C3-438F-BDE3-9452B080099B}"/>
              </a:ext>
            </a:extLst>
          </p:cNvPr>
          <p:cNvGraphicFramePr>
            <a:graphicFrameLocks/>
          </p:cNvGraphicFramePr>
          <p:nvPr>
            <p:extLst>
              <p:ext uri="{D42A27DB-BD31-4B8C-83A1-F6EECF244321}">
                <p14:modId xmlns:p14="http://schemas.microsoft.com/office/powerpoint/2010/main" val="2236466225"/>
              </p:ext>
            </p:extLst>
          </p:nvPr>
        </p:nvGraphicFramePr>
        <p:xfrm>
          <a:off x="179512" y="205395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84B8A09D-C664-4BCA-915B-63E8341AF38F}"/>
              </a:ext>
            </a:extLst>
          </p:cNvPr>
          <p:cNvGraphicFramePr>
            <a:graphicFrameLocks/>
          </p:cNvGraphicFramePr>
          <p:nvPr>
            <p:extLst>
              <p:ext uri="{D42A27DB-BD31-4B8C-83A1-F6EECF244321}">
                <p14:modId xmlns:p14="http://schemas.microsoft.com/office/powerpoint/2010/main" val="1399410531"/>
              </p:ext>
            </p:extLst>
          </p:nvPr>
        </p:nvGraphicFramePr>
        <p:xfrm>
          <a:off x="4572000" y="2413992"/>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works</a:t>
            </a:r>
          </a:p>
        </p:txBody>
      </p:sp>
      <p:graphicFrame>
        <p:nvGraphicFramePr>
          <p:cNvPr id="6" name="Chart 5">
            <a:extLst>
              <a:ext uri="{FF2B5EF4-FFF2-40B4-BE49-F238E27FC236}">
                <a16:creationId xmlns:a16="http://schemas.microsoft.com/office/drawing/2014/main" id="{E02D4DE7-2C36-46E8-ADA0-BCF7DC00BA11}"/>
              </a:ext>
            </a:extLst>
          </p:cNvPr>
          <p:cNvGraphicFramePr>
            <a:graphicFrameLocks/>
          </p:cNvGraphicFramePr>
          <p:nvPr>
            <p:extLst>
              <p:ext uri="{D42A27DB-BD31-4B8C-83A1-F6EECF244321}">
                <p14:modId xmlns:p14="http://schemas.microsoft.com/office/powerpoint/2010/main" val="3500088670"/>
              </p:ext>
            </p:extLst>
          </p:nvPr>
        </p:nvGraphicFramePr>
        <p:xfrm>
          <a:off x="179512" y="1628800"/>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a:extLst>
              <a:ext uri="{FF2B5EF4-FFF2-40B4-BE49-F238E27FC236}">
                <a16:creationId xmlns:a16="http://schemas.microsoft.com/office/drawing/2014/main" id="{59C1C74C-27F6-4F41-BDBC-DC734C3BF85A}"/>
              </a:ext>
            </a:extLst>
          </p:cNvPr>
          <p:cNvPicPr/>
          <p:nvPr/>
        </p:nvPicPr>
        <p:blipFill>
          <a:blip r:embed="rId4">
            <a:extLst>
              <a:ext uri="{28A0092B-C50C-407E-A947-70E740481C1C}">
                <a14:useLocalDpi xmlns:a14="http://schemas.microsoft.com/office/drawing/2010/main" val="0"/>
              </a:ext>
            </a:extLst>
          </a:blip>
          <a:stretch>
            <a:fillRect/>
          </a:stretch>
        </p:blipFill>
        <p:spPr>
          <a:xfrm>
            <a:off x="4936108" y="1772816"/>
            <a:ext cx="3764012" cy="268870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56FFD61-10BF-4399-B9AB-6C1FE21D5689}"/>
              </a:ext>
            </a:extLst>
          </p:cNvPr>
          <p:cNvPicPr>
            <a:picLocks noChangeAspect="1"/>
          </p:cNvPicPr>
          <p:nvPr/>
        </p:nvPicPr>
        <p:blipFill rotWithShape="1">
          <a:blip r:embed="rId3"/>
          <a:srcRect l="1176" t="20601" r="49212" b="10125"/>
          <a:stretch/>
        </p:blipFill>
        <p:spPr>
          <a:xfrm>
            <a:off x="179512" y="9912"/>
            <a:ext cx="8718909" cy="68480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Relation to HEA Report</a:t>
            </a:r>
          </a:p>
        </p:txBody>
      </p:sp>
      <p:sp>
        <p:nvSpPr>
          <p:cNvPr id="3" name="Content Placeholder 2"/>
          <p:cNvSpPr>
            <a:spLocks noGrp="1"/>
          </p:cNvSpPr>
          <p:nvPr>
            <p:ph idx="1"/>
          </p:nvPr>
        </p:nvSpPr>
        <p:spPr/>
        <p:txBody>
          <a:bodyPr/>
          <a:lstStyle/>
          <a:p>
            <a:pPr>
              <a:defRPr/>
            </a:pPr>
            <a:r>
              <a:rPr lang="en-GB" dirty="0"/>
              <a:t>Many of the suggestions for improving RM teaching not adopted</a:t>
            </a:r>
          </a:p>
          <a:p>
            <a:pPr lvl="1">
              <a:defRPr/>
            </a:pPr>
            <a:r>
              <a:rPr lang="en-GB" dirty="0"/>
              <a:t>BPS being involved in A-Level teaching</a:t>
            </a:r>
          </a:p>
          <a:p>
            <a:pPr lvl="1">
              <a:defRPr/>
            </a:pPr>
            <a:r>
              <a:rPr lang="en-GB" dirty="0"/>
              <a:t>Barriers to learning being the varying differences in performance</a:t>
            </a:r>
          </a:p>
          <a:p>
            <a:pPr>
              <a:defRPr/>
            </a:pPr>
            <a:r>
              <a:rPr lang="en-GB" dirty="0"/>
              <a:t>Less consistency across HE now than in 2014</a:t>
            </a:r>
          </a:p>
          <a:p>
            <a:pPr lvl="1">
              <a:defRPr/>
            </a:pPr>
            <a:r>
              <a:rPr lang="en-GB" dirty="0"/>
              <a:t>Broad questions that explore a single concept</a:t>
            </a:r>
          </a:p>
          <a:p>
            <a:pPr lvl="1">
              <a:defRPr/>
            </a:pPr>
            <a:r>
              <a:rPr lang="en-GB" dirty="0"/>
              <a:t>They ask about relationships among constructs</a:t>
            </a:r>
          </a:p>
          <a:p>
            <a:pPr marL="0" indent="0">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3E5E-48C7-4EEC-B103-F78E20E43144}"/>
              </a:ext>
            </a:extLst>
          </p:cNvPr>
          <p:cNvSpPr>
            <a:spLocks noGrp="1"/>
          </p:cNvSpPr>
          <p:nvPr>
            <p:ph type="title"/>
          </p:nvPr>
        </p:nvSpPr>
        <p:spPr>
          <a:xfrm>
            <a:off x="457200" y="2859087"/>
            <a:ext cx="8229600" cy="1139825"/>
          </a:xfrm>
        </p:spPr>
        <p:txBody>
          <a:bodyPr/>
          <a:lstStyle/>
          <a:p>
            <a:r>
              <a:rPr lang="en-GB" dirty="0"/>
              <a:t>Questions</a:t>
            </a:r>
          </a:p>
        </p:txBody>
      </p:sp>
    </p:spTree>
    <p:extLst>
      <p:ext uri="{BB962C8B-B14F-4D97-AF65-F5344CB8AC3E}">
        <p14:creationId xmlns:p14="http://schemas.microsoft.com/office/powerpoint/2010/main" val="203668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lstStyle/>
          <a:p>
            <a:r>
              <a:rPr lang="en-US" dirty="0"/>
              <a:t>Research methods are widely regarded as ‘difficult’ subjects to teach (e.g., Conners et al., 1998)</a:t>
            </a:r>
          </a:p>
          <a:p>
            <a:r>
              <a:rPr lang="en-US" dirty="0"/>
              <a:t>Student attitudes toward these topics are often negative (</a:t>
            </a:r>
            <a:r>
              <a:rPr lang="en-US" dirty="0" err="1"/>
              <a:t>Murtonen</a:t>
            </a:r>
            <a:r>
              <a:rPr lang="en-US" dirty="0"/>
              <a:t>, 2005; Sizemore and Lewandowski, 2009)</a:t>
            </a:r>
          </a:p>
          <a:p>
            <a:r>
              <a:rPr lang="en-US" dirty="0"/>
              <a:t>Student engagement in them is low (</a:t>
            </a:r>
            <a:r>
              <a:rPr lang="en-US" dirty="0" err="1"/>
              <a:t>Vittengl</a:t>
            </a:r>
            <a:r>
              <a:rPr lang="en-US" dirty="0"/>
              <a:t> et al., 2004; </a:t>
            </a:r>
            <a:r>
              <a:rPr lang="en-US" dirty="0" err="1"/>
              <a:t>Rottinghaus</a:t>
            </a:r>
            <a:r>
              <a:rPr lang="en-US" dirty="0"/>
              <a:t> et al., 2006).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C2EF-990D-424B-9B58-60641F53E009}"/>
              </a:ext>
            </a:extLst>
          </p:cNvPr>
          <p:cNvSpPr>
            <a:spLocks noGrp="1"/>
          </p:cNvSpPr>
          <p:nvPr>
            <p:ph type="title"/>
          </p:nvPr>
        </p:nvSpPr>
        <p:spPr/>
        <p:txBody>
          <a:bodyPr/>
          <a:lstStyle/>
          <a:p>
            <a:r>
              <a:rPr lang="en-GB" dirty="0"/>
              <a:t>Previous Research</a:t>
            </a:r>
          </a:p>
        </p:txBody>
      </p:sp>
      <p:sp>
        <p:nvSpPr>
          <p:cNvPr id="3" name="Content Placeholder 2">
            <a:extLst>
              <a:ext uri="{FF2B5EF4-FFF2-40B4-BE49-F238E27FC236}">
                <a16:creationId xmlns:a16="http://schemas.microsoft.com/office/drawing/2014/main" id="{1AEA46D2-0A8C-4B5F-B216-DC976300FFCD}"/>
              </a:ext>
            </a:extLst>
          </p:cNvPr>
          <p:cNvSpPr>
            <a:spLocks noGrp="1"/>
          </p:cNvSpPr>
          <p:nvPr>
            <p:ph idx="1"/>
          </p:nvPr>
        </p:nvSpPr>
        <p:spPr/>
        <p:txBody>
          <a:bodyPr/>
          <a:lstStyle/>
          <a:p>
            <a:r>
              <a:rPr lang="en-US" dirty="0"/>
              <a:t>Freeman et al. (2014): traditional methods of teaching statistics was shown to be less effective (exam performance and satisfaction), compared to other subjects of study</a:t>
            </a:r>
          </a:p>
          <a:p>
            <a:r>
              <a:rPr lang="en-US" dirty="0"/>
              <a:t>Elliott et al., (2010): active tuition leads to higher levels of enjoyment but not higher exam performance </a:t>
            </a:r>
          </a:p>
          <a:p>
            <a:r>
              <a:rPr lang="en-US" dirty="0"/>
              <a:t>Neumann et al., (2010, 2013) class-generated data lead to better outcomes</a:t>
            </a:r>
            <a:endParaRPr lang="en-GB" dirty="0"/>
          </a:p>
        </p:txBody>
      </p:sp>
    </p:spTree>
    <p:extLst>
      <p:ext uri="{BB962C8B-B14F-4D97-AF65-F5344CB8AC3E}">
        <p14:creationId xmlns:p14="http://schemas.microsoft.com/office/powerpoint/2010/main" val="356389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Lots of resources and recommendations</a:t>
            </a:r>
          </a:p>
        </p:txBody>
      </p:sp>
      <p:sp>
        <p:nvSpPr>
          <p:cNvPr id="3" name="Content Placeholder 2"/>
          <p:cNvSpPr>
            <a:spLocks noGrp="1"/>
          </p:cNvSpPr>
          <p:nvPr>
            <p:ph idx="1"/>
          </p:nvPr>
        </p:nvSpPr>
        <p:spPr/>
        <p:txBody>
          <a:bodyPr/>
          <a:lstStyle/>
          <a:p>
            <a:r>
              <a:rPr lang="en-US" dirty="0"/>
              <a:t>Guidelines for Assessment and Instruction in Statistics Education (American Statistical Association):</a:t>
            </a:r>
          </a:p>
          <a:p>
            <a:pPr lvl="1"/>
            <a:r>
              <a:rPr lang="en-US" dirty="0"/>
              <a:t>emphasizing statistical literacy and thinking,</a:t>
            </a:r>
          </a:p>
          <a:p>
            <a:pPr lvl="1"/>
            <a:r>
              <a:rPr lang="en-US" dirty="0"/>
              <a:t>making use of real data,</a:t>
            </a:r>
          </a:p>
          <a:p>
            <a:pPr lvl="1"/>
            <a:r>
              <a:rPr lang="en-US" dirty="0"/>
              <a:t>focusing on conceptual understanding,</a:t>
            </a:r>
          </a:p>
          <a:p>
            <a:pPr lvl="1"/>
            <a:r>
              <a:rPr lang="en-US" dirty="0"/>
              <a:t>promoting active learning,</a:t>
            </a:r>
          </a:p>
          <a:p>
            <a:pPr lvl="1"/>
            <a:r>
              <a:rPr lang="en-US" dirty="0"/>
              <a:t>making use of technology</a:t>
            </a:r>
          </a:p>
          <a:p>
            <a:pPr lvl="1"/>
            <a:r>
              <a:rPr lang="en-US" dirty="0"/>
              <a:t>administering assessment appropriate to evaluating learning in the classroom.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Lots of resources and recommendations</a:t>
            </a:r>
          </a:p>
        </p:txBody>
      </p:sp>
      <p:sp>
        <p:nvSpPr>
          <p:cNvPr id="3" name="Content Placeholder 2"/>
          <p:cNvSpPr>
            <a:spLocks noGrp="1"/>
          </p:cNvSpPr>
          <p:nvPr>
            <p:ph idx="1"/>
          </p:nvPr>
        </p:nvSpPr>
        <p:spPr/>
        <p:txBody>
          <a:bodyPr/>
          <a:lstStyle/>
          <a:p>
            <a:r>
              <a:rPr lang="en-US" dirty="0"/>
              <a:t>Skills in Mathematics and Statistics in Psychology and tackling transition (HEA):</a:t>
            </a:r>
          </a:p>
          <a:p>
            <a:pPr lvl="1"/>
            <a:r>
              <a:rPr lang="en-US" dirty="0"/>
              <a:t>diagnostic testing of their students’ knowledge,</a:t>
            </a:r>
          </a:p>
          <a:p>
            <a:pPr lvl="1"/>
            <a:r>
              <a:rPr lang="en-US" dirty="0" err="1"/>
              <a:t>Utilise</a:t>
            </a:r>
            <a:r>
              <a:rPr lang="en-US" dirty="0"/>
              <a:t> additional support,</a:t>
            </a:r>
          </a:p>
          <a:p>
            <a:pPr lvl="1"/>
            <a:r>
              <a:rPr lang="en-US" dirty="0"/>
              <a:t>Adequate reviewing of performance.</a:t>
            </a:r>
            <a:endParaRPr lang="en-GB" dirty="0"/>
          </a:p>
        </p:txBody>
      </p:sp>
    </p:spTree>
    <p:extLst>
      <p:ext uri="{BB962C8B-B14F-4D97-AF65-F5344CB8AC3E}">
        <p14:creationId xmlns:p14="http://schemas.microsoft.com/office/powerpoint/2010/main" val="199527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GB" dirty="0"/>
              <a:t>Methodology</a:t>
            </a:r>
          </a:p>
        </p:txBody>
      </p:sp>
      <p:sp>
        <p:nvSpPr>
          <p:cNvPr id="3" name="Content Placeholder 2"/>
          <p:cNvSpPr>
            <a:spLocks noGrp="1"/>
          </p:cNvSpPr>
          <p:nvPr>
            <p:ph idx="4294967295"/>
          </p:nvPr>
        </p:nvSpPr>
        <p:spPr>
          <a:xfrm>
            <a:off x="457200" y="1600200"/>
            <a:ext cx="8229600" cy="4530725"/>
          </a:xfrm>
        </p:spPr>
        <p:txBody>
          <a:bodyPr/>
          <a:lstStyle/>
          <a:p>
            <a:pPr>
              <a:defRPr/>
            </a:pPr>
            <a:r>
              <a:rPr lang="en-GB" dirty="0"/>
              <a:t>Survey of methods across the country emailed to all </a:t>
            </a:r>
            <a:r>
              <a:rPr lang="en-GB" dirty="0" err="1"/>
              <a:t>HoDs</a:t>
            </a:r>
            <a:r>
              <a:rPr lang="en-GB" dirty="0"/>
              <a:t>:</a:t>
            </a:r>
          </a:p>
          <a:p>
            <a:pPr lvl="1">
              <a:defRPr/>
            </a:pPr>
            <a:r>
              <a:rPr lang="en-GB" dirty="0"/>
              <a:t>41 Staff replied &amp;107 Students replied</a:t>
            </a:r>
          </a:p>
          <a:p>
            <a:pPr lvl="1">
              <a:defRPr/>
            </a:pPr>
            <a:r>
              <a:rPr lang="en-GB" dirty="0"/>
              <a:t>22 Universities represented (6 Russel Group)</a:t>
            </a:r>
          </a:p>
          <a:p>
            <a:pPr lvl="1">
              <a:defRPr/>
            </a:pPr>
            <a:r>
              <a:rPr lang="en-GB" dirty="0"/>
              <a:t>General information (course size, type of University, course involvement)</a:t>
            </a:r>
          </a:p>
          <a:p>
            <a:pPr lvl="1">
              <a:defRPr/>
            </a:pPr>
            <a:r>
              <a:rPr lang="en-GB" dirty="0"/>
              <a:t>Opinions on what work, engagement</a:t>
            </a:r>
          </a:p>
          <a:p>
            <a:pPr>
              <a:defRPr/>
            </a:pPr>
            <a:r>
              <a:rPr lang="en-GB" dirty="0"/>
              <a:t>Survey of grades achieved (only 2 </a:t>
            </a:r>
            <a:r>
              <a:rPr lang="en-GB" dirty="0" err="1"/>
              <a:t>HoD</a:t>
            </a:r>
            <a:r>
              <a:rPr lang="en-GB" dirty="0"/>
              <a:t> responses, so not analysed)</a:t>
            </a:r>
          </a:p>
          <a:p>
            <a:pP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happens</a:t>
            </a:r>
          </a:p>
        </p:txBody>
      </p:sp>
      <p:pic>
        <p:nvPicPr>
          <p:cNvPr id="9" name="Picture 8">
            <a:extLst>
              <a:ext uri="{FF2B5EF4-FFF2-40B4-BE49-F238E27FC236}">
                <a16:creationId xmlns:a16="http://schemas.microsoft.com/office/drawing/2014/main" id="{02383B0E-A3A6-4D12-A601-4423F8140C35}"/>
              </a:ext>
            </a:extLst>
          </p:cNvPr>
          <p:cNvPicPr>
            <a:picLocks noChangeAspect="1"/>
          </p:cNvPicPr>
          <p:nvPr/>
        </p:nvPicPr>
        <p:blipFill>
          <a:blip r:embed="rId3"/>
          <a:stretch>
            <a:fillRect/>
          </a:stretch>
        </p:blipFill>
        <p:spPr>
          <a:xfrm>
            <a:off x="251520" y="1196752"/>
            <a:ext cx="3279932" cy="2755631"/>
          </a:xfrm>
          <a:prstGeom prst="rect">
            <a:avLst/>
          </a:prstGeom>
        </p:spPr>
      </p:pic>
      <p:sp>
        <p:nvSpPr>
          <p:cNvPr id="10" name="TextBox 9">
            <a:extLst>
              <a:ext uri="{FF2B5EF4-FFF2-40B4-BE49-F238E27FC236}">
                <a16:creationId xmlns:a16="http://schemas.microsoft.com/office/drawing/2014/main" id="{83030CBD-7A2F-4C48-937D-C9F9874F580B}"/>
              </a:ext>
            </a:extLst>
          </p:cNvPr>
          <p:cNvSpPr txBox="1"/>
          <p:nvPr/>
        </p:nvSpPr>
        <p:spPr>
          <a:xfrm flipH="1">
            <a:off x="4316849" y="1118588"/>
            <a:ext cx="4215590" cy="2031325"/>
          </a:xfrm>
          <a:prstGeom prst="rect">
            <a:avLst/>
          </a:prstGeom>
          <a:noFill/>
        </p:spPr>
        <p:txBody>
          <a:bodyPr wrap="square" rtlCol="0">
            <a:spAutoFit/>
          </a:bodyPr>
          <a:lstStyle/>
          <a:p>
            <a:r>
              <a:rPr lang="en-GB" dirty="0"/>
              <a:t>Mean mark for first report:  66%</a:t>
            </a:r>
          </a:p>
          <a:p>
            <a:r>
              <a:rPr lang="en-GB" dirty="0"/>
              <a:t>Mean mark for L4 RM: 70%</a:t>
            </a:r>
          </a:p>
          <a:p>
            <a:endParaRPr lang="en-GB" dirty="0"/>
          </a:p>
          <a:p>
            <a:r>
              <a:rPr lang="en-GB" dirty="0"/>
              <a:t>Approximately 70% of students engage in online material (according to staff)</a:t>
            </a:r>
          </a:p>
          <a:p>
            <a:endParaRPr lang="en-GB" dirty="0"/>
          </a:p>
          <a:p>
            <a:r>
              <a:rPr lang="en-GB" dirty="0"/>
              <a:t>Approximately 5 extra sessions run in</a:t>
            </a:r>
          </a:p>
        </p:txBody>
      </p:sp>
      <p:pic>
        <p:nvPicPr>
          <p:cNvPr id="11" name="Picture 10">
            <a:extLst>
              <a:ext uri="{FF2B5EF4-FFF2-40B4-BE49-F238E27FC236}">
                <a16:creationId xmlns:a16="http://schemas.microsoft.com/office/drawing/2014/main" id="{3B13B96A-9C27-403F-A6D6-E9C71313141A}"/>
              </a:ext>
            </a:extLst>
          </p:cNvPr>
          <p:cNvPicPr/>
          <p:nvPr/>
        </p:nvPicPr>
        <p:blipFill>
          <a:blip r:embed="rId4">
            <a:extLst>
              <a:ext uri="{28A0092B-C50C-407E-A947-70E740481C1C}">
                <a14:useLocalDpi xmlns:a14="http://schemas.microsoft.com/office/drawing/2010/main" val="0"/>
              </a:ext>
            </a:extLst>
          </a:blip>
          <a:stretch>
            <a:fillRect/>
          </a:stretch>
        </p:blipFill>
        <p:spPr>
          <a:xfrm>
            <a:off x="3445609" y="3429000"/>
            <a:ext cx="5427345" cy="2918460"/>
          </a:xfrm>
          <a:prstGeom prst="rect">
            <a:avLst/>
          </a:prstGeom>
        </p:spPr>
      </p:pic>
      <p:sp>
        <p:nvSpPr>
          <p:cNvPr id="13" name="TextBox 12">
            <a:extLst>
              <a:ext uri="{FF2B5EF4-FFF2-40B4-BE49-F238E27FC236}">
                <a16:creationId xmlns:a16="http://schemas.microsoft.com/office/drawing/2014/main" id="{0D7EFB6C-646C-44ED-A12F-EA889582FC0D}"/>
              </a:ext>
            </a:extLst>
          </p:cNvPr>
          <p:cNvSpPr txBox="1"/>
          <p:nvPr/>
        </p:nvSpPr>
        <p:spPr>
          <a:xfrm>
            <a:off x="107504" y="4186001"/>
            <a:ext cx="3777297" cy="1754326"/>
          </a:xfrm>
          <a:prstGeom prst="rect">
            <a:avLst/>
          </a:prstGeom>
          <a:noFill/>
        </p:spPr>
        <p:txBody>
          <a:bodyPr wrap="square" rtlCol="0">
            <a:spAutoFit/>
          </a:bodyPr>
          <a:lstStyle/>
          <a:p>
            <a:r>
              <a:rPr lang="en-GB" dirty="0"/>
              <a:t>17% of students report using something other than SPSS</a:t>
            </a:r>
          </a:p>
          <a:p>
            <a:endParaRPr lang="en-GB" dirty="0"/>
          </a:p>
          <a:p>
            <a:r>
              <a:rPr lang="en-GB" dirty="0"/>
              <a:t>26% report online resources</a:t>
            </a:r>
          </a:p>
          <a:p>
            <a:endParaRPr lang="en-GB" dirty="0"/>
          </a:p>
          <a:p>
            <a:r>
              <a:rPr lang="en-GB" dirty="0"/>
              <a:t>34% use video clips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6D85-3392-48A9-ACF6-44E8D917FB1D}"/>
              </a:ext>
            </a:extLst>
          </p:cNvPr>
          <p:cNvSpPr>
            <a:spLocks noGrp="1"/>
          </p:cNvSpPr>
          <p:nvPr>
            <p:ph type="title"/>
          </p:nvPr>
        </p:nvSpPr>
        <p:spPr/>
        <p:txBody>
          <a:bodyPr/>
          <a:lstStyle/>
          <a:p>
            <a:r>
              <a:rPr lang="en-GB" dirty="0"/>
              <a:t>What happens</a:t>
            </a:r>
          </a:p>
        </p:txBody>
      </p:sp>
      <p:pic>
        <p:nvPicPr>
          <p:cNvPr id="4" name="Picture 3">
            <a:extLst>
              <a:ext uri="{FF2B5EF4-FFF2-40B4-BE49-F238E27FC236}">
                <a16:creationId xmlns:a16="http://schemas.microsoft.com/office/drawing/2014/main" id="{FADE998F-4DCA-4E7A-877E-FCD8616BB793}"/>
              </a:ext>
            </a:extLst>
          </p:cNvPr>
          <p:cNvPicPr/>
          <p:nvPr/>
        </p:nvPicPr>
        <p:blipFill>
          <a:blip r:embed="rId3">
            <a:extLst>
              <a:ext uri="{28A0092B-C50C-407E-A947-70E740481C1C}">
                <a14:useLocalDpi xmlns:a14="http://schemas.microsoft.com/office/drawing/2010/main" val="0"/>
              </a:ext>
            </a:extLst>
          </a:blip>
          <a:stretch>
            <a:fillRect/>
          </a:stretch>
        </p:blipFill>
        <p:spPr>
          <a:xfrm>
            <a:off x="2555776" y="1727200"/>
            <a:ext cx="4572000" cy="3403600"/>
          </a:xfrm>
          <a:prstGeom prst="rect">
            <a:avLst/>
          </a:prstGeom>
        </p:spPr>
      </p:pic>
    </p:spTree>
    <p:extLst>
      <p:ext uri="{BB962C8B-B14F-4D97-AF65-F5344CB8AC3E}">
        <p14:creationId xmlns:p14="http://schemas.microsoft.com/office/powerpoint/2010/main" val="408587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works</a:t>
            </a:r>
          </a:p>
        </p:txBody>
      </p:sp>
      <p:graphicFrame>
        <p:nvGraphicFramePr>
          <p:cNvPr id="4" name="Chart 3">
            <a:extLst>
              <a:ext uri="{FF2B5EF4-FFF2-40B4-BE49-F238E27FC236}">
                <a16:creationId xmlns:a16="http://schemas.microsoft.com/office/drawing/2014/main" id="{F4CEABBF-F96A-4CAC-AAE4-C3C18A7A0D6C}"/>
              </a:ext>
            </a:extLst>
          </p:cNvPr>
          <p:cNvGraphicFramePr>
            <a:graphicFrameLocks/>
          </p:cNvGraphicFramePr>
          <p:nvPr>
            <p:extLst>
              <p:ext uri="{D42A27DB-BD31-4B8C-83A1-F6EECF244321}">
                <p14:modId xmlns:p14="http://schemas.microsoft.com/office/powerpoint/2010/main" val="4026959938"/>
              </p:ext>
            </p:extLst>
          </p:nvPr>
        </p:nvGraphicFramePr>
        <p:xfrm>
          <a:off x="457200" y="1052736"/>
          <a:ext cx="3898776" cy="29801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7EAB01EF-6A81-4AEA-BB00-D59E9B58F701}"/>
              </a:ext>
            </a:extLst>
          </p:cNvPr>
          <p:cNvGraphicFramePr>
            <a:graphicFrameLocks/>
          </p:cNvGraphicFramePr>
          <p:nvPr>
            <p:extLst>
              <p:ext uri="{D42A27DB-BD31-4B8C-83A1-F6EECF244321}">
                <p14:modId xmlns:p14="http://schemas.microsoft.com/office/powerpoint/2010/main" val="1054888717"/>
              </p:ext>
            </p:extLst>
          </p:nvPr>
        </p:nvGraphicFramePr>
        <p:xfrm>
          <a:off x="4355976" y="1117848"/>
          <a:ext cx="45720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a:extLst>
              <a:ext uri="{FF2B5EF4-FFF2-40B4-BE49-F238E27FC236}">
                <a16:creationId xmlns:a16="http://schemas.microsoft.com/office/drawing/2014/main" id="{0D7E0679-20F5-4BA5-8D06-7D2077DE4CA2}"/>
              </a:ext>
            </a:extLst>
          </p:cNvPr>
          <p:cNvPicPr/>
          <p:nvPr/>
        </p:nvPicPr>
        <p:blipFill>
          <a:blip r:embed="rId5">
            <a:extLst>
              <a:ext uri="{28A0092B-C50C-407E-A947-70E740481C1C}">
                <a14:useLocalDpi xmlns:a14="http://schemas.microsoft.com/office/drawing/2010/main" val="0"/>
              </a:ext>
            </a:extLst>
          </a:blip>
          <a:stretch>
            <a:fillRect/>
          </a:stretch>
        </p:blipFill>
        <p:spPr>
          <a:xfrm>
            <a:off x="4247456" y="3926160"/>
            <a:ext cx="4896544" cy="2980114"/>
          </a:xfrm>
          <a:prstGeom prst="rect">
            <a:avLst/>
          </a:prstGeom>
        </p:spPr>
      </p:pic>
      <p:graphicFrame>
        <p:nvGraphicFramePr>
          <p:cNvPr id="12" name="Chart 11">
            <a:extLst>
              <a:ext uri="{FF2B5EF4-FFF2-40B4-BE49-F238E27FC236}">
                <a16:creationId xmlns:a16="http://schemas.microsoft.com/office/drawing/2014/main" id="{BF927DA4-ADBB-4BB0-A864-9DBBA72712A7}"/>
              </a:ext>
            </a:extLst>
          </p:cNvPr>
          <p:cNvGraphicFramePr>
            <a:graphicFrameLocks/>
          </p:cNvGraphicFramePr>
          <p:nvPr>
            <p:extLst>
              <p:ext uri="{D42A27DB-BD31-4B8C-83A1-F6EECF244321}">
                <p14:modId xmlns:p14="http://schemas.microsoft.com/office/powerpoint/2010/main" val="1364242237"/>
              </p:ext>
            </p:extLst>
          </p:nvPr>
        </p:nvGraphicFramePr>
        <p:xfrm>
          <a:off x="-108520" y="411480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4452</TotalTime>
  <Words>1446</Words>
  <Application>Microsoft Office PowerPoint</Application>
  <PresentationFormat>On-screen Show (4:3)</PresentationFormat>
  <Paragraphs>105</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Orbit</vt:lpstr>
      <vt:lpstr>Exploring and evaluating best practice in teaching research methods</vt:lpstr>
      <vt:lpstr>Background</vt:lpstr>
      <vt:lpstr>Previous Research</vt:lpstr>
      <vt:lpstr>Lots of resources and recommendations</vt:lpstr>
      <vt:lpstr>Lots of resources and recommendations</vt:lpstr>
      <vt:lpstr>Methodology</vt:lpstr>
      <vt:lpstr>What happens</vt:lpstr>
      <vt:lpstr>What happens</vt:lpstr>
      <vt:lpstr>What works</vt:lpstr>
      <vt:lpstr>What works</vt:lpstr>
      <vt:lpstr>What’s assessed</vt:lpstr>
      <vt:lpstr>What’s liked</vt:lpstr>
      <vt:lpstr>What works</vt:lpstr>
      <vt:lpstr>PowerPoint Presentation</vt:lpstr>
      <vt:lpstr>Relation to HEA Report</vt:lpstr>
      <vt:lpstr>Questions</vt:lpstr>
    </vt:vector>
  </TitlesOfParts>
  <Company>Anglia Ruskin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II: Colour Perception</dc:title>
  <dc:creator>Peter Hills</dc:creator>
  <cp:lastModifiedBy>Peter Eachus</cp:lastModifiedBy>
  <cp:revision>202</cp:revision>
  <dcterms:created xsi:type="dcterms:W3CDTF">2008-08-18T15:23:33Z</dcterms:created>
  <dcterms:modified xsi:type="dcterms:W3CDTF">2021-03-02T09:53:47Z</dcterms:modified>
</cp:coreProperties>
</file>